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2" r:id="rId18"/>
    <p:sldId id="273" r:id="rId19"/>
    <p:sldId id="274" r:id="rId20"/>
    <p:sldId id="275" r:id="rId21"/>
  </p:sldIdLst>
  <p:sldSz cx="9144000" cy="6858000" type="screen4x3"/>
  <p:notesSz cx="9144000"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88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4B0D252-D606-4457-9D0E-BE14262958CC}" type="datetimeFigureOut">
              <a:rPr lang="zh-TW" altLang="en-US" smtClean="0"/>
              <a:t>2017/11/27</a:t>
            </a:fld>
            <a:endParaRPr lang="zh-TW" altLang="en-US"/>
          </a:p>
        </p:txBody>
      </p:sp>
      <p:sp>
        <p:nvSpPr>
          <p:cNvPr id="4" name="投影片圖像版面配置區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10F1AA2-345C-4322-812D-E3B2B455B793}" type="slidenum">
              <a:rPr lang="zh-TW" altLang="en-US" smtClean="0"/>
              <a:t>‹#›</a:t>
            </a:fld>
            <a:endParaRPr lang="zh-TW" altLang="en-US"/>
          </a:p>
        </p:txBody>
      </p:sp>
    </p:spTree>
    <p:extLst>
      <p:ext uri="{BB962C8B-B14F-4D97-AF65-F5344CB8AC3E}">
        <p14:creationId xmlns:p14="http://schemas.microsoft.com/office/powerpoint/2010/main" val="177533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135D858-7B4A-4E0E-8DCF-84CEF367A2D1}" type="slidenum">
              <a:rPr lang="zh-TW" altLang="en-US" smtClean="0"/>
              <a:t>16</a:t>
            </a:fld>
            <a:endParaRPr lang="zh-TW" altLang="en-US"/>
          </a:p>
        </p:txBody>
      </p:sp>
    </p:spTree>
    <p:extLst>
      <p:ext uri="{BB962C8B-B14F-4D97-AF65-F5344CB8AC3E}">
        <p14:creationId xmlns:p14="http://schemas.microsoft.com/office/powerpoint/2010/main" val="235553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MingLiU"/>
                <a:cs typeface="MingLiU"/>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Microsoft JhengHei"/>
                <a:cs typeface="Microsoft JhengHe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MingLiU"/>
                <a:cs typeface="MingLiU"/>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MingLiU"/>
                <a:cs typeface="MingLiU"/>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4156462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1083" y="765505"/>
            <a:ext cx="4597400" cy="574675"/>
          </a:xfrm>
          <a:prstGeom prst="rect">
            <a:avLst/>
          </a:prstGeom>
        </p:spPr>
        <p:txBody>
          <a:bodyPr wrap="square" lIns="0" tIns="0" rIns="0" bIns="0">
            <a:spAutoFit/>
          </a:bodyPr>
          <a:lstStyle>
            <a:lvl1pPr>
              <a:defRPr sz="3600" b="0" i="0">
                <a:solidFill>
                  <a:schemeClr val="tx1"/>
                </a:solidFill>
                <a:latin typeface="MingLiU"/>
                <a:cs typeface="MingLiU"/>
              </a:defRPr>
            </a:lvl1pPr>
          </a:lstStyle>
          <a:p>
            <a:endParaRPr/>
          </a:p>
        </p:txBody>
      </p:sp>
      <p:sp>
        <p:nvSpPr>
          <p:cNvPr id="3" name="Holder 3"/>
          <p:cNvSpPr>
            <a:spLocks noGrp="1"/>
          </p:cNvSpPr>
          <p:nvPr>
            <p:ph type="body" idx="1"/>
          </p:nvPr>
        </p:nvSpPr>
        <p:spPr>
          <a:xfrm>
            <a:off x="976934" y="1142491"/>
            <a:ext cx="7190130" cy="2524125"/>
          </a:xfrm>
          <a:prstGeom prst="rect">
            <a:avLst/>
          </a:prstGeom>
        </p:spPr>
        <p:txBody>
          <a:bodyPr wrap="square" lIns="0" tIns="0" rIns="0" bIns="0">
            <a:spAutoFit/>
          </a:bodyPr>
          <a:lstStyle>
            <a:lvl1pPr>
              <a:defRPr sz="2400" b="1" i="0">
                <a:solidFill>
                  <a:schemeClr val="tx1"/>
                </a:solidFill>
                <a:latin typeface="Microsoft JhengHei"/>
                <a:cs typeface="Microsoft JhengHe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11/27/2017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moex.gov.tw/main/news/wfrmNews.aspx?kind=3&amp;amp;menu_id=42&amp;amp;news_id=2988" TargetMode="External"/><Relationship Id="rId2" Type="http://schemas.openxmlformats.org/officeDocument/2006/relationships/hyperlink" Target="http://wwwc.moex.gov.tw/main/news/wfrmNews.aspx?kind=3&amp;amp;menu_id=42&amp;amp;news_id=291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txBox="1">
            <a:spLocks noGrp="1"/>
          </p:cNvSpPr>
          <p:nvPr>
            <p:ph type="title"/>
          </p:nvPr>
        </p:nvSpPr>
        <p:spPr>
          <a:xfrm>
            <a:off x="115925" y="931291"/>
            <a:ext cx="8912225" cy="1305560"/>
          </a:xfrm>
          <a:prstGeom prst="rect">
            <a:avLst/>
          </a:prstGeom>
        </p:spPr>
        <p:txBody>
          <a:bodyPr vert="horz" wrap="square" lIns="0" tIns="12065" rIns="0" bIns="0" rtlCol="0">
            <a:spAutoFit/>
          </a:bodyPr>
          <a:lstStyle/>
          <a:p>
            <a:pPr marL="722630">
              <a:lnSpc>
                <a:spcPct val="100000"/>
              </a:lnSpc>
              <a:spcBef>
                <a:spcPts val="95"/>
              </a:spcBef>
            </a:pPr>
            <a:r>
              <a:rPr sz="2800" b="1" spc="-27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2017</a:t>
            </a:r>
            <a:r>
              <a:rPr sz="2800" b="1"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年台灣公共衛生學會、台灣流行病學學會、</a:t>
            </a:r>
            <a:endParaRPr sz="2800">
              <a:latin typeface="Times New Roman" panose="02020603050405020304" pitchFamily="18" charset="0"/>
              <a:ea typeface="標楷體" panose="03000509000000000000" pitchFamily="65" charset="-120"/>
              <a:cs typeface="Times New Roman" panose="02020603050405020304" pitchFamily="18" charset="0"/>
            </a:endParaRPr>
          </a:p>
          <a:p>
            <a:pPr marL="12700" marR="5080" algn="ctr">
              <a:lnSpc>
                <a:spcPct val="100000"/>
              </a:lnSpc>
            </a:pPr>
            <a:r>
              <a:rPr sz="28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台</a:t>
            </a:r>
            <a:r>
              <a:rPr sz="2800" b="1"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灣事故傷害預防與安全促進學會、</a:t>
            </a:r>
            <a:r>
              <a:rPr sz="28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台</a:t>
            </a:r>
            <a:r>
              <a:rPr sz="2800" b="1"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灣癌症登記學會、 台灣健康保險學會</a:t>
            </a:r>
            <a:endParaRPr sz="2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p:nvPr/>
        </p:nvSpPr>
        <p:spPr>
          <a:xfrm>
            <a:off x="3066033" y="2211704"/>
            <a:ext cx="3378200" cy="1884490"/>
          </a:xfrm>
          <a:prstGeom prst="rect">
            <a:avLst/>
          </a:prstGeom>
        </p:spPr>
        <p:txBody>
          <a:bodyPr vert="horz" wrap="square" lIns="0" tIns="12065" rIns="0" bIns="0" rtlCol="0">
            <a:spAutoFit/>
          </a:bodyPr>
          <a:lstStyle/>
          <a:p>
            <a:pPr marL="795020">
              <a:lnSpc>
                <a:spcPct val="100000"/>
              </a:lnSpc>
              <a:spcBef>
                <a:spcPts val="95"/>
              </a:spcBef>
            </a:pPr>
            <a:r>
              <a:rPr sz="2800" b="1"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聯合年會</a:t>
            </a:r>
            <a:endParaRPr sz="2800">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20"/>
              </a:spcBef>
            </a:pPr>
            <a:endParaRPr sz="3400">
              <a:latin typeface="Times New Roman" panose="02020603050405020304" pitchFamily="18" charset="0"/>
              <a:ea typeface="標楷體" panose="03000509000000000000" pitchFamily="65" charset="-120"/>
              <a:cs typeface="Times New Roman" panose="02020603050405020304" pitchFamily="18" charset="0"/>
            </a:endParaRPr>
          </a:p>
          <a:p>
            <a:pPr marL="698500">
              <a:lnSpc>
                <a:spcPct val="100000"/>
              </a:lnSpc>
              <a:spcBef>
                <a:spcPts val="5"/>
              </a:spcBef>
            </a:pPr>
            <a:r>
              <a:rPr sz="24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主席：吳肖琪</a:t>
            </a:r>
            <a:endParaRPr sz="240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ct val="100000"/>
              </a:lnSpc>
              <a:spcBef>
                <a:spcPts val="1440"/>
              </a:spcBef>
            </a:pPr>
            <a:r>
              <a:rPr sz="2400" b="1"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台灣公共衛生學會理事長</a:t>
            </a:r>
            <a:endParaRPr sz="24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16046" y="1044575"/>
            <a:ext cx="5334000" cy="0"/>
          </a:xfrm>
          <a:custGeom>
            <a:avLst/>
            <a:gdLst/>
            <a:ahLst/>
            <a:cxnLst/>
            <a:rect l="l" t="t" r="r" b="b"/>
            <a:pathLst>
              <a:path w="5334000">
                <a:moveTo>
                  <a:pt x="0" y="0"/>
                </a:moveTo>
                <a:lnTo>
                  <a:pt x="5334000" y="0"/>
                </a:lnTo>
              </a:path>
            </a:pathLst>
          </a:custGeom>
          <a:ln w="12192">
            <a:solidFill>
              <a:srgbClr val="9353C3"/>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4459985" y="1614550"/>
            <a:ext cx="1522730" cy="0"/>
          </a:xfrm>
          <a:custGeom>
            <a:avLst/>
            <a:gdLst/>
            <a:ahLst/>
            <a:cxnLst/>
            <a:rect l="l" t="t" r="r" b="b"/>
            <a:pathLst>
              <a:path w="1522729">
                <a:moveTo>
                  <a:pt x="0" y="0"/>
                </a:moveTo>
                <a:lnTo>
                  <a:pt x="1522476" y="0"/>
                </a:lnTo>
              </a:path>
            </a:pathLst>
          </a:custGeom>
          <a:ln w="12191">
            <a:solidFill>
              <a:srgbClr val="9353C3"/>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a:spLocks noGrp="1"/>
          </p:cNvSpPr>
          <p:nvPr>
            <p:ph type="title"/>
          </p:nvPr>
        </p:nvSpPr>
        <p:spPr>
          <a:xfrm>
            <a:off x="251523" y="237553"/>
            <a:ext cx="3600450" cy="343684"/>
          </a:xfrm>
          <a:prstGeom prst="rect">
            <a:avLst/>
          </a:prstGeom>
          <a:solidFill>
            <a:srgbClr val="619DD1"/>
          </a:solidFill>
        </p:spPr>
        <p:txBody>
          <a:bodyPr vert="horz" wrap="square" lIns="0" tIns="35560" rIns="0" bIns="0" rtlCol="0">
            <a:spAutoFit/>
          </a:bodyPr>
          <a:lstStyle/>
          <a:p>
            <a:pPr marL="90805">
              <a:lnSpc>
                <a:spcPct val="100000"/>
              </a:lnSpc>
              <a:spcBef>
                <a:spcPts val="280"/>
              </a:spcBef>
            </a:pP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考：考選部</a:t>
            </a:r>
            <a:r>
              <a:rPr sz="2000" b="1" spc="-2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考</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試科目修正</a:t>
            </a:r>
            <a:r>
              <a:rPr sz="2000" b="1" spc="-2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草</a:t>
            </a:r>
            <a:r>
              <a:rPr sz="20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案</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txBox="1"/>
          <p:nvPr/>
        </p:nvSpPr>
        <p:spPr>
          <a:xfrm>
            <a:off x="762304" y="634365"/>
            <a:ext cx="8003540" cy="1572895"/>
          </a:xfrm>
          <a:prstGeom prst="rect">
            <a:avLst/>
          </a:prstGeom>
        </p:spPr>
        <p:txBody>
          <a:bodyPr vert="horz" wrap="square" lIns="0" tIns="12700" rIns="0" bIns="0" rtlCol="0">
            <a:spAutoFit/>
          </a:bodyPr>
          <a:lstStyle/>
          <a:p>
            <a:pPr marL="12700">
              <a:lnSpc>
                <a:spcPts val="3135"/>
              </a:lnSpc>
              <a:spcBef>
                <a:spcPts val="100"/>
              </a:spcBef>
            </a:pPr>
            <a:r>
              <a:rPr sz="2700" dirty="0">
                <a:latin typeface="Times New Roman" panose="02020603050405020304" pitchFamily="18" charset="0"/>
                <a:ea typeface="標楷體" panose="03000509000000000000" pitchFamily="65" charset="-120"/>
                <a:cs typeface="Times New Roman" panose="02020603050405020304" pitchFamily="18" charset="0"/>
              </a:rPr>
              <a:t>考選部</a:t>
            </a:r>
            <a:r>
              <a:rPr sz="2700" spc="-5" dirty="0">
                <a:latin typeface="Times New Roman" panose="02020603050405020304" pitchFamily="18" charset="0"/>
                <a:ea typeface="標楷體" panose="03000509000000000000" pitchFamily="65" charset="-120"/>
                <a:cs typeface="Times New Roman" panose="02020603050405020304" pitchFamily="18" charset="0"/>
              </a:rPr>
              <a:t>：</a:t>
            </a:r>
            <a:r>
              <a:rPr sz="2000" spc="-5" dirty="0">
                <a:latin typeface="Times New Roman" panose="02020603050405020304" pitchFamily="18" charset="0"/>
                <a:ea typeface="標楷體" panose="03000509000000000000" pitchFamily="65" charset="-120"/>
                <a:cs typeface="Times New Roman" panose="02020603050405020304" pitchFamily="18" charset="0"/>
              </a:rPr>
              <a:t>106/4/28，</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公務人員</a:t>
            </a:r>
            <a:r>
              <a:rPr sz="2000" spc="-15"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高</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等</a:t>
            </a:r>
            <a:r>
              <a:rPr sz="2000" spc="-15"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考</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試三級</a:t>
            </a:r>
            <a:r>
              <a:rPr sz="2000" spc="-15"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考</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試</a:t>
            </a:r>
            <a:r>
              <a:rPr sz="2000" spc="-15"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暨</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普通考</a:t>
            </a:r>
            <a:r>
              <a:rPr sz="2000" spc="-15"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試</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規</a:t>
            </a:r>
            <a:r>
              <a:rPr sz="2000" spc="-5"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則</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2"/>
              </a:rPr>
              <a:t>修正</a:t>
            </a:r>
            <a:endParaRPr sz="200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2175"/>
              </a:lnSpc>
            </a:pPr>
            <a:r>
              <a:rPr sz="2000" u="sng" spc="-505" dirty="0">
                <a:solidFill>
                  <a:srgbClr val="9353C3"/>
                </a:solidFill>
                <a:uFill>
                  <a:solidFill>
                    <a:srgbClr val="9353C3"/>
                  </a:solidFill>
                </a:uFill>
                <a:latin typeface="Times New Roman" panose="02020603050405020304" pitchFamily="18" charset="0"/>
                <a:ea typeface="標楷體" panose="03000509000000000000" pitchFamily="65" charset="-120"/>
                <a:cs typeface="Times New Roman" panose="02020603050405020304" pitchFamily="18" charset="0"/>
              </a:rPr>
              <a:t> </a:t>
            </a:r>
            <a:r>
              <a:rPr sz="2000" u="sng" dirty="0">
                <a:solidFill>
                  <a:srgbClr val="9353C3"/>
                </a:solidFill>
                <a:uFill>
                  <a:solidFill>
                    <a:srgbClr val="9353C3"/>
                  </a:solidFill>
                </a:uFill>
                <a:latin typeface="Times New Roman" panose="02020603050405020304" pitchFamily="18" charset="0"/>
                <a:ea typeface="標楷體" panose="03000509000000000000" pitchFamily="65" charset="-120"/>
                <a:cs typeface="Times New Roman" panose="02020603050405020304" pitchFamily="18" charset="0"/>
                <a:hlinkClick r:id="rId2"/>
              </a:rPr>
              <a:t>草</a:t>
            </a:r>
            <a:r>
              <a:rPr sz="2000" u="sng" spc="-5" dirty="0">
                <a:solidFill>
                  <a:srgbClr val="9353C3"/>
                </a:solidFill>
                <a:uFill>
                  <a:solidFill>
                    <a:srgbClr val="9353C3"/>
                  </a:solidFill>
                </a:uFill>
                <a:latin typeface="Times New Roman" panose="02020603050405020304" pitchFamily="18" charset="0"/>
                <a:ea typeface="標楷體" panose="03000509000000000000" pitchFamily="65" charset="-120"/>
                <a:cs typeface="Times New Roman" panose="02020603050405020304" pitchFamily="18" charset="0"/>
                <a:hlinkClick r:id="rId2"/>
              </a:rPr>
              <a:t>案</a:t>
            </a:r>
            <a:r>
              <a:rPr sz="2000" dirty="0">
                <a:latin typeface="Times New Roman" panose="02020603050405020304" pitchFamily="18" charset="0"/>
                <a:ea typeface="標楷體" panose="03000509000000000000" pitchFamily="65" charset="-120"/>
                <a:cs typeface="Times New Roman" panose="02020603050405020304" pitchFamily="18" charset="0"/>
              </a:rPr>
              <a:t>研</a:t>
            </a:r>
            <a:r>
              <a:rPr sz="2000" spc="-15" dirty="0">
                <a:latin typeface="Times New Roman" panose="02020603050405020304" pitchFamily="18" charset="0"/>
                <a:ea typeface="標楷體" panose="03000509000000000000" pitchFamily="65" charset="-120"/>
                <a:cs typeface="Times New Roman" panose="02020603050405020304" pitchFamily="18" charset="0"/>
              </a:rPr>
              <a:t>議</a:t>
            </a:r>
            <a:r>
              <a:rPr sz="2000" dirty="0">
                <a:latin typeface="Times New Roman" panose="02020603050405020304" pitchFamily="18" charset="0"/>
                <a:ea typeface="標楷體" panose="03000509000000000000" pitchFamily="65" charset="-120"/>
                <a:cs typeface="Times New Roman" panose="02020603050405020304" pitchFamily="18" charset="0"/>
              </a:rPr>
              <a:t>說</a:t>
            </a:r>
            <a:r>
              <a:rPr sz="2000" spc="-15" dirty="0">
                <a:latin typeface="Times New Roman" panose="02020603050405020304" pitchFamily="18" charset="0"/>
                <a:ea typeface="標楷體" panose="03000509000000000000" pitchFamily="65" charset="-120"/>
                <a:cs typeface="Times New Roman" panose="02020603050405020304" pitchFamily="18" charset="0"/>
              </a:rPr>
              <a:t>明</a:t>
            </a:r>
            <a:r>
              <a:rPr sz="2000" spc="-100" dirty="0">
                <a:latin typeface="Times New Roman" panose="02020603050405020304" pitchFamily="18" charset="0"/>
                <a:ea typeface="標楷體" panose="03000509000000000000" pitchFamily="65" charset="-120"/>
                <a:cs typeface="Times New Roman" panose="02020603050405020304" pitchFamily="18" charset="0"/>
              </a:rPr>
              <a:t>，</a:t>
            </a:r>
            <a:r>
              <a:rPr sz="2000" b="1" spc="-100"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5</a:t>
            </a:r>
            <a:r>
              <a:rPr sz="2000" b="1"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月</a:t>
            </a:r>
            <a:r>
              <a:rPr sz="2000" b="1" spc="-200"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3</a:t>
            </a:r>
            <a:r>
              <a:rPr sz="2000" b="1"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日報</a:t>
            </a:r>
            <a:r>
              <a:rPr sz="2000" b="1" spc="-15"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請</a:t>
            </a:r>
            <a:r>
              <a:rPr sz="2000" b="1"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考試院</a:t>
            </a:r>
            <a:r>
              <a:rPr sz="2000" b="1" spc="-15"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審</a:t>
            </a:r>
            <a:r>
              <a:rPr sz="2000" b="1"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議</a:t>
            </a:r>
            <a:r>
              <a:rPr sz="2000" b="1" spc="-10"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中</a:t>
            </a:r>
            <a:r>
              <a:rPr sz="2000" dirty="0">
                <a:latin typeface="Times New Roman" panose="02020603050405020304" pitchFamily="18" charset="0"/>
                <a:ea typeface="標楷體" panose="03000509000000000000" pitchFamily="65" charset="-120"/>
                <a:cs typeface="Times New Roman" panose="02020603050405020304" pitchFamily="18" charset="0"/>
              </a:rPr>
              <a:t>，為使</a:t>
            </a:r>
            <a:r>
              <a:rPr sz="2000" spc="-15" dirty="0">
                <a:latin typeface="Times New Roman" panose="02020603050405020304" pitchFamily="18" charset="0"/>
                <a:ea typeface="標楷體" panose="03000509000000000000" pitchFamily="65" charset="-120"/>
                <a:cs typeface="Times New Roman" panose="02020603050405020304" pitchFamily="18" charset="0"/>
              </a:rPr>
              <a:t>應</a:t>
            </a:r>
            <a:r>
              <a:rPr sz="2000" dirty="0">
                <a:latin typeface="Times New Roman" panose="02020603050405020304" pitchFamily="18" charset="0"/>
                <a:ea typeface="標楷體" panose="03000509000000000000" pitchFamily="65" charset="-120"/>
                <a:cs typeface="Times New Roman" panose="02020603050405020304" pitchFamily="18" charset="0"/>
              </a:rPr>
              <a:t>考</a:t>
            </a:r>
            <a:r>
              <a:rPr sz="2000" spc="-15" dirty="0">
                <a:latin typeface="Times New Roman" panose="02020603050405020304" pitchFamily="18" charset="0"/>
                <a:ea typeface="標楷體" panose="03000509000000000000" pitchFamily="65" charset="-120"/>
                <a:cs typeface="Times New Roman" panose="02020603050405020304" pitchFamily="18" charset="0"/>
              </a:rPr>
              <a:t>人</a:t>
            </a:r>
            <a:r>
              <a:rPr sz="2000" dirty="0">
                <a:latin typeface="Times New Roman" panose="02020603050405020304" pitchFamily="18" charset="0"/>
                <a:ea typeface="標楷體" panose="03000509000000000000" pitchFamily="65" charset="-120"/>
                <a:cs typeface="Times New Roman" panose="02020603050405020304" pitchFamily="18" charset="0"/>
              </a:rPr>
              <a:t>有充分</a:t>
            </a:r>
            <a:r>
              <a:rPr sz="2000" spc="-15" dirty="0">
                <a:latin typeface="Times New Roman" panose="02020603050405020304" pitchFamily="18" charset="0"/>
                <a:ea typeface="標楷體" panose="03000509000000000000" pitchFamily="65" charset="-120"/>
                <a:cs typeface="Times New Roman" panose="02020603050405020304" pitchFamily="18" charset="0"/>
              </a:rPr>
              <a:t>的</a:t>
            </a:r>
            <a:r>
              <a:rPr sz="2000" dirty="0">
                <a:latin typeface="Times New Roman" panose="02020603050405020304" pitchFamily="18" charset="0"/>
                <a:ea typeface="標楷體" panose="03000509000000000000" pitchFamily="65" charset="-120"/>
                <a:cs typeface="Times New Roman" panose="02020603050405020304" pitchFamily="18" charset="0"/>
              </a:rPr>
              <a:t>準</a:t>
            </a:r>
            <a:r>
              <a:rPr sz="2000" spc="-15" dirty="0">
                <a:latin typeface="Times New Roman" panose="02020603050405020304" pitchFamily="18" charset="0"/>
                <a:ea typeface="標楷體" panose="03000509000000000000" pitchFamily="65" charset="-120"/>
                <a:cs typeface="Times New Roman" panose="02020603050405020304" pitchFamily="18" charset="0"/>
              </a:rPr>
              <a:t>備</a:t>
            </a:r>
            <a:r>
              <a:rPr sz="2000" dirty="0">
                <a:latin typeface="Times New Roman" panose="02020603050405020304" pitchFamily="18" charset="0"/>
                <a:ea typeface="標楷體" panose="03000509000000000000" pitchFamily="65" charset="-120"/>
                <a:cs typeface="Times New Roman" panose="02020603050405020304" pitchFamily="18" charset="0"/>
              </a:rPr>
              <a:t>，</a:t>
            </a:r>
            <a:endParaRPr sz="200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2280"/>
              </a:lnSpc>
            </a:pPr>
            <a:r>
              <a:rPr sz="2000" spc="-5" dirty="0">
                <a:latin typeface="Times New Roman" panose="02020603050405020304" pitchFamily="18" charset="0"/>
                <a:ea typeface="標楷體" panose="03000509000000000000" pitchFamily="65" charset="-120"/>
                <a:cs typeface="Times New Roman" panose="02020603050405020304" pitchFamily="18" charset="0"/>
              </a:rPr>
              <a:t>7/13</a:t>
            </a:r>
            <a:r>
              <a:rPr sz="2000" dirty="0">
                <a:latin typeface="Times New Roman" panose="02020603050405020304" pitchFamily="18" charset="0"/>
                <a:ea typeface="標楷體" panose="03000509000000000000" pitchFamily="65" charset="-120"/>
                <a:cs typeface="Times New Roman" panose="02020603050405020304" pitchFamily="18" charset="0"/>
              </a:rPr>
              <a:t>發佈</a:t>
            </a:r>
            <a:r>
              <a:rPr sz="2000" spc="-5" dirty="0">
                <a:latin typeface="Times New Roman" panose="02020603050405020304" pitchFamily="18" charset="0"/>
                <a:ea typeface="標楷體" panose="03000509000000000000" pitchFamily="65" charset="-120"/>
                <a:cs typeface="Times New Roman" panose="02020603050405020304" pitchFamily="18" charset="0"/>
              </a:rPr>
              <a:t>107</a:t>
            </a:r>
            <a:r>
              <a:rPr sz="2000" dirty="0">
                <a:latin typeface="Times New Roman" panose="02020603050405020304" pitchFamily="18" charset="0"/>
                <a:ea typeface="標楷體" panose="03000509000000000000" pitchFamily="65" charset="-120"/>
                <a:cs typeface="Times New Roman" panose="02020603050405020304" pitchFamily="18" charset="0"/>
              </a:rPr>
              <a:t>年各類</a:t>
            </a:r>
            <a:r>
              <a:rPr sz="2000" spc="-15" dirty="0">
                <a:latin typeface="Times New Roman" panose="02020603050405020304" pitchFamily="18" charset="0"/>
                <a:ea typeface="標楷體" panose="03000509000000000000" pitchFamily="65" charset="-120"/>
                <a:cs typeface="Times New Roman" panose="02020603050405020304" pitchFamily="18" charset="0"/>
              </a:rPr>
              <a:t>科</a:t>
            </a:r>
            <a:r>
              <a:rPr sz="2000" dirty="0">
                <a:latin typeface="Times New Roman" panose="02020603050405020304" pitchFamily="18" charset="0"/>
                <a:ea typeface="標楷體" panose="03000509000000000000" pitchFamily="65" charset="-120"/>
                <a:cs typeface="Times New Roman" panose="02020603050405020304" pitchFamily="18" charset="0"/>
              </a:rPr>
              <a:t>應</a:t>
            </a:r>
            <a:r>
              <a:rPr sz="2000" spc="-15" dirty="0">
                <a:latin typeface="Times New Roman" panose="02020603050405020304" pitchFamily="18" charset="0"/>
                <a:ea typeface="標楷體" panose="03000509000000000000" pitchFamily="65" charset="-120"/>
                <a:cs typeface="Times New Roman" panose="02020603050405020304" pitchFamily="18" charset="0"/>
              </a:rPr>
              <a:t>試</a:t>
            </a:r>
            <a:r>
              <a:rPr sz="2000" dirty="0">
                <a:latin typeface="Times New Roman" panose="02020603050405020304" pitchFamily="18" charset="0"/>
                <a:ea typeface="標楷體" panose="03000509000000000000" pitchFamily="65" charset="-120"/>
                <a:cs typeface="Times New Roman" panose="02020603050405020304" pitchFamily="18" charset="0"/>
              </a:rPr>
              <a:t>科目仍</a:t>
            </a:r>
            <a:r>
              <a:rPr sz="2000" spc="-15"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3"/>
              </a:rPr>
              <a:t>維</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3"/>
              </a:rPr>
              <a:t>持</a:t>
            </a:r>
            <a:r>
              <a:rPr sz="2000" spc="-15"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3"/>
              </a:rPr>
              <a:t>現</a:t>
            </a:r>
            <a:r>
              <a:rPr sz="2000" dirty="0">
                <a:solidFill>
                  <a:srgbClr val="9353C3"/>
                </a:solidFill>
                <a:latin typeface="Times New Roman" panose="02020603050405020304" pitchFamily="18" charset="0"/>
                <a:ea typeface="標楷體" panose="03000509000000000000" pitchFamily="65" charset="-120"/>
                <a:cs typeface="Times New Roman" panose="02020603050405020304" pitchFamily="18" charset="0"/>
                <a:hlinkClick r:id="rId3"/>
              </a:rPr>
              <a:t>行規定</a:t>
            </a:r>
            <a:endParaRPr sz="2000">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20"/>
              </a:spcBef>
            </a:pPr>
            <a:endParaRPr sz="2100">
              <a:latin typeface="Times New Roman" panose="02020603050405020304" pitchFamily="18" charset="0"/>
              <a:ea typeface="標楷體" panose="03000509000000000000" pitchFamily="65" charset="-120"/>
              <a:cs typeface="Times New Roman" panose="02020603050405020304" pitchFamily="18" charset="0"/>
            </a:endParaRPr>
          </a:p>
          <a:p>
            <a:pPr marL="640080" indent="-286385">
              <a:lnSpc>
                <a:spcPct val="100000"/>
              </a:lnSpc>
              <a:buFont typeface="Wingdings"/>
              <a:buChar char=""/>
              <a:tabLst>
                <a:tab pos="640715" algn="l"/>
              </a:tabLst>
            </a:pPr>
            <a:r>
              <a:rPr sz="18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各類科普通科目：一、國文；二、法學知識與英文</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txBox="1"/>
          <p:nvPr/>
        </p:nvSpPr>
        <p:spPr>
          <a:xfrm>
            <a:off x="274726" y="6221984"/>
            <a:ext cx="6052185" cy="520014"/>
          </a:xfrm>
          <a:prstGeom prst="rect">
            <a:avLst/>
          </a:prstGeom>
        </p:spPr>
        <p:txBody>
          <a:bodyPr vert="horz" wrap="square" lIns="0" tIns="12065" rIns="0" bIns="0" rtlCol="0">
            <a:spAutoFit/>
          </a:bodyPr>
          <a:lstStyle/>
          <a:p>
            <a:pPr marL="12700">
              <a:lnSpc>
                <a:spcPct val="100000"/>
              </a:lnSpc>
              <a:spcBef>
                <a:spcPts val="95"/>
              </a:spcBef>
            </a:pPr>
            <a:r>
              <a:rPr sz="1100" dirty="0">
                <a:ea typeface="標楷體" panose="03000509000000000000" pitchFamily="65" charset="-120"/>
                <a:cs typeface="Times New Roman" panose="02020603050405020304" pitchFamily="18" charset="0"/>
              </a:rPr>
              <a:t>公</a:t>
            </a:r>
            <a:r>
              <a:rPr sz="1100" spc="-5" dirty="0">
                <a:ea typeface="標楷體" panose="03000509000000000000" pitchFamily="65" charset="-120"/>
                <a:cs typeface="Times New Roman" panose="02020603050405020304" pitchFamily="18" charset="0"/>
              </a:rPr>
              <a:t>務人</a:t>
            </a:r>
            <a:r>
              <a:rPr sz="1100" dirty="0">
                <a:ea typeface="標楷體" panose="03000509000000000000" pitchFamily="65" charset="-120"/>
                <a:cs typeface="Times New Roman" panose="02020603050405020304" pitchFamily="18" charset="0"/>
              </a:rPr>
              <a:t>員</a:t>
            </a:r>
            <a:r>
              <a:rPr sz="1100" spc="-5" dirty="0">
                <a:ea typeface="標楷體" panose="03000509000000000000" pitchFamily="65" charset="-120"/>
                <a:cs typeface="Times New Roman" panose="02020603050405020304" pitchFamily="18" charset="0"/>
              </a:rPr>
              <a:t>高等</a:t>
            </a:r>
            <a:r>
              <a:rPr sz="1100" dirty="0">
                <a:ea typeface="標楷體" panose="03000509000000000000" pitchFamily="65" charset="-120"/>
                <a:cs typeface="Times New Roman" panose="02020603050405020304" pitchFamily="18" charset="0"/>
              </a:rPr>
              <a:t>考</a:t>
            </a:r>
            <a:r>
              <a:rPr sz="1100" spc="-5" dirty="0">
                <a:ea typeface="標楷體" panose="03000509000000000000" pitchFamily="65" charset="-120"/>
                <a:cs typeface="Times New Roman" panose="02020603050405020304" pitchFamily="18" charset="0"/>
              </a:rPr>
              <a:t>試三</a:t>
            </a:r>
            <a:r>
              <a:rPr sz="1100" dirty="0">
                <a:ea typeface="標楷體" panose="03000509000000000000" pitchFamily="65" charset="-120"/>
                <a:cs typeface="Times New Roman" panose="02020603050405020304" pitchFamily="18" charset="0"/>
              </a:rPr>
              <a:t>級</a:t>
            </a:r>
            <a:r>
              <a:rPr sz="1100" spc="-5" dirty="0">
                <a:ea typeface="標楷體" panose="03000509000000000000" pitchFamily="65" charset="-120"/>
                <a:cs typeface="Times New Roman" panose="02020603050405020304" pitchFamily="18" charset="0"/>
              </a:rPr>
              <a:t>考試</a:t>
            </a:r>
            <a:r>
              <a:rPr sz="1100" dirty="0">
                <a:ea typeface="標楷體" panose="03000509000000000000" pitchFamily="65" charset="-120"/>
                <a:cs typeface="Times New Roman" panose="02020603050405020304" pitchFamily="18" charset="0"/>
              </a:rPr>
              <a:t>應</a:t>
            </a:r>
            <a:r>
              <a:rPr sz="1100" spc="-5" dirty="0">
                <a:ea typeface="標楷體" panose="03000509000000000000" pitchFamily="65" charset="-120"/>
                <a:cs typeface="Times New Roman" panose="02020603050405020304" pitchFamily="18" charset="0"/>
              </a:rPr>
              <a:t>試科</a:t>
            </a:r>
            <a:r>
              <a:rPr sz="1100" dirty="0">
                <a:ea typeface="標楷體" panose="03000509000000000000" pitchFamily="65" charset="-120"/>
                <a:cs typeface="Times New Roman" panose="02020603050405020304" pitchFamily="18" charset="0"/>
              </a:rPr>
              <a:t>目</a:t>
            </a:r>
            <a:r>
              <a:rPr sz="1100" spc="-5" dirty="0">
                <a:ea typeface="標楷體" panose="03000509000000000000" pitchFamily="65" charset="-120"/>
                <a:cs typeface="Times New Roman" panose="02020603050405020304" pitchFamily="18" charset="0"/>
              </a:rPr>
              <a:t>表修</a:t>
            </a:r>
            <a:r>
              <a:rPr sz="1100" dirty="0">
                <a:ea typeface="標楷體" panose="03000509000000000000" pitchFamily="65" charset="-120"/>
                <a:cs typeface="Times New Roman" panose="02020603050405020304" pitchFamily="18" charset="0"/>
              </a:rPr>
              <a:t>正</a:t>
            </a:r>
            <a:r>
              <a:rPr sz="1100" spc="-5" dirty="0">
                <a:ea typeface="標楷體" panose="03000509000000000000" pitchFamily="65" charset="-120"/>
                <a:cs typeface="Times New Roman" panose="02020603050405020304" pitchFamily="18" charset="0"/>
              </a:rPr>
              <a:t>草案</a:t>
            </a:r>
            <a:r>
              <a:rPr sz="1100" dirty="0">
                <a:ea typeface="標楷體" panose="03000509000000000000" pitchFamily="65" charset="-120"/>
                <a:cs typeface="Times New Roman" panose="02020603050405020304" pitchFamily="18" charset="0"/>
              </a:rPr>
              <a:t>對</a:t>
            </a:r>
            <a:r>
              <a:rPr sz="1100" spc="-5" dirty="0">
                <a:ea typeface="標楷體" panose="03000509000000000000" pitchFamily="65" charset="-120"/>
                <a:cs typeface="Times New Roman" panose="02020603050405020304" pitchFamily="18" charset="0"/>
              </a:rPr>
              <a:t>照表，</a:t>
            </a:r>
            <a:r>
              <a:rPr sz="1100" spc="10" dirty="0">
                <a:ea typeface="標楷體" panose="03000509000000000000" pitchFamily="65" charset="-120"/>
                <a:cs typeface="Times New Roman" panose="02020603050405020304" pitchFamily="18" charset="0"/>
              </a:rPr>
              <a:t> </a:t>
            </a:r>
            <a:r>
              <a:rPr sz="1100" dirty="0">
                <a:ea typeface="標楷體" panose="03000509000000000000" pitchFamily="65" charset="-120"/>
                <a:cs typeface="Times New Roman" panose="02020603050405020304" pitchFamily="18" charset="0"/>
              </a:rPr>
              <a:t>附</a:t>
            </a:r>
            <a:r>
              <a:rPr sz="1100" spc="-5" dirty="0">
                <a:ea typeface="標楷體" panose="03000509000000000000" pitchFamily="65" charset="-120"/>
                <a:cs typeface="Times New Roman" panose="02020603050405020304" pitchFamily="18" charset="0"/>
              </a:rPr>
              <a:t>表三</a:t>
            </a:r>
            <a:r>
              <a:rPr sz="1100" dirty="0">
                <a:ea typeface="標楷體" panose="03000509000000000000" pitchFamily="65" charset="-120"/>
                <a:cs typeface="Times New Roman" panose="02020603050405020304" pitchFamily="18" charset="0"/>
              </a:rPr>
              <a:t>、</a:t>
            </a:r>
            <a:r>
              <a:rPr sz="1100" spc="-5" dirty="0">
                <a:ea typeface="標楷體" panose="03000509000000000000" pitchFamily="65" charset="-120"/>
                <a:cs typeface="Times New Roman" panose="02020603050405020304" pitchFamily="18" charset="0"/>
              </a:rPr>
              <a:t>四</a:t>
            </a:r>
            <a:endParaRPr sz="1100" dirty="0">
              <a:ea typeface="標楷體" panose="03000509000000000000" pitchFamily="65" charset="-120"/>
              <a:cs typeface="Times New Roman" panose="02020603050405020304" pitchFamily="18" charset="0"/>
            </a:endParaRPr>
          </a:p>
          <a:p>
            <a:pPr marL="12700">
              <a:lnSpc>
                <a:spcPct val="100000"/>
              </a:lnSpc>
            </a:pPr>
            <a:r>
              <a:rPr sz="1100" u="sng" spc="-85" dirty="0">
                <a:solidFill>
                  <a:srgbClr val="9353C3"/>
                </a:solidFill>
                <a:uFill>
                  <a:solidFill>
                    <a:srgbClr val="9353C3"/>
                  </a:solidFill>
                </a:uFill>
                <a:ea typeface="標楷體" panose="03000509000000000000" pitchFamily="65" charset="-120"/>
                <a:cs typeface="Times New Roman" panose="02020603050405020304" pitchFamily="18" charset="0"/>
                <a:hlinkClick r:id="rId2"/>
              </a:rPr>
              <a:t>http://wwwc.moex.gov.tw/main/news/wfrmNews.aspx?kind=3&amp;menu_id=42&amp;news_id=2914</a:t>
            </a:r>
            <a:endParaRPr sz="1100" dirty="0">
              <a:ea typeface="標楷體" panose="03000509000000000000" pitchFamily="65" charset="-120"/>
              <a:cs typeface="Times New Roman" panose="02020603050405020304" pitchFamily="18" charset="0"/>
            </a:endParaRPr>
          </a:p>
          <a:p>
            <a:pPr marL="12700">
              <a:lnSpc>
                <a:spcPct val="100000"/>
              </a:lnSpc>
            </a:pPr>
            <a:r>
              <a:rPr sz="1100" spc="-105" dirty="0">
                <a:ea typeface="標楷體" panose="03000509000000000000" pitchFamily="65" charset="-120"/>
                <a:cs typeface="Times New Roman" panose="02020603050405020304" pitchFamily="18" charset="0"/>
              </a:rPr>
              <a:t>107</a:t>
            </a:r>
            <a:r>
              <a:rPr sz="1100" dirty="0">
                <a:ea typeface="標楷體" panose="03000509000000000000" pitchFamily="65" charset="-120"/>
                <a:cs typeface="Times New Roman" panose="02020603050405020304" pitchFamily="18" charset="0"/>
              </a:rPr>
              <a:t>年</a:t>
            </a:r>
            <a:r>
              <a:rPr sz="1100" spc="-5" dirty="0">
                <a:ea typeface="標楷體" panose="03000509000000000000" pitchFamily="65" charset="-120"/>
                <a:cs typeface="Times New Roman" panose="02020603050405020304" pitchFamily="18" charset="0"/>
              </a:rPr>
              <a:t>維持</a:t>
            </a:r>
            <a:r>
              <a:rPr sz="1100" dirty="0">
                <a:ea typeface="標楷體" panose="03000509000000000000" pitchFamily="65" charset="-120"/>
                <a:cs typeface="Times New Roman" panose="02020603050405020304" pitchFamily="18" charset="0"/>
              </a:rPr>
              <a:t>現</a:t>
            </a:r>
            <a:r>
              <a:rPr sz="1100" spc="-5" dirty="0">
                <a:ea typeface="標楷體" panose="03000509000000000000" pitchFamily="65" charset="-120"/>
                <a:cs typeface="Times New Roman" panose="02020603050405020304" pitchFamily="18" charset="0"/>
              </a:rPr>
              <a:t>行規</a:t>
            </a:r>
            <a:r>
              <a:rPr sz="1100" dirty="0">
                <a:ea typeface="標楷體" panose="03000509000000000000" pitchFamily="65" charset="-120"/>
                <a:cs typeface="Times New Roman" panose="02020603050405020304" pitchFamily="18" charset="0"/>
              </a:rPr>
              <a:t>定</a:t>
            </a:r>
            <a:r>
              <a:rPr sz="1100" u="sng" spc="-90" dirty="0">
                <a:solidFill>
                  <a:srgbClr val="9353C3"/>
                </a:solidFill>
                <a:uFill>
                  <a:solidFill>
                    <a:srgbClr val="9353C3"/>
                  </a:solidFill>
                </a:uFill>
                <a:ea typeface="標楷體" panose="03000509000000000000" pitchFamily="65" charset="-120"/>
                <a:cs typeface="Times New Roman" panose="02020603050405020304" pitchFamily="18" charset="0"/>
                <a:hlinkClick r:id="rId3"/>
              </a:rPr>
              <a:t>http://wwwc.moex.gov.tw/main/news/wfrmNews.aspx?kind=3&amp;menu_id=42&amp;news_id=2988</a:t>
            </a:r>
            <a:endParaRPr sz="1100" dirty="0">
              <a:ea typeface="標楷體" panose="03000509000000000000" pitchFamily="65" charset="-120"/>
              <a:cs typeface="Times New Roman" panose="02020603050405020304" pitchFamily="18" charset="0"/>
            </a:endParaRPr>
          </a:p>
        </p:txBody>
      </p:sp>
      <p:graphicFrame>
        <p:nvGraphicFramePr>
          <p:cNvPr id="8" name="object 8"/>
          <p:cNvGraphicFramePr>
            <a:graphicFrameLocks noGrp="1"/>
          </p:cNvGraphicFramePr>
          <p:nvPr>
            <p:extLst>
              <p:ext uri="{D42A27DB-BD31-4B8C-83A1-F6EECF244321}">
                <p14:modId xmlns:p14="http://schemas.microsoft.com/office/powerpoint/2010/main" val="4007800981"/>
              </p:ext>
            </p:extLst>
          </p:nvPr>
        </p:nvGraphicFramePr>
        <p:xfrm>
          <a:off x="633577" y="2354452"/>
          <a:ext cx="7679690" cy="3696970"/>
        </p:xfrm>
        <a:graphic>
          <a:graphicData uri="http://schemas.openxmlformats.org/drawingml/2006/table">
            <a:tbl>
              <a:tblPr firstRow="1" bandRow="1">
                <a:tableStyleId>{2D5ABB26-0587-4C30-8999-92F81FD0307C}</a:tableStyleId>
              </a:tblPr>
              <a:tblGrid>
                <a:gridCol w="965835"/>
                <a:gridCol w="3096260"/>
                <a:gridCol w="3617595"/>
              </a:tblGrid>
              <a:tr h="403860">
                <a:tc>
                  <a:txBody>
                    <a:bodyPr/>
                    <a:lstStyle/>
                    <a:p>
                      <a:pPr>
                        <a:lnSpc>
                          <a:spcPct val="100000"/>
                        </a:lnSpc>
                      </a:pPr>
                      <a:endParaRPr sz="13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 algn="ctr">
                        <a:lnSpc>
                          <a:spcPct val="100000"/>
                        </a:lnSpc>
                        <a:spcBef>
                          <a:spcPts val="190"/>
                        </a:spcBef>
                      </a:pPr>
                      <a:r>
                        <a:rPr sz="1700" b="1" dirty="0">
                          <a:latin typeface="Times New Roman" panose="02020603050405020304" pitchFamily="18" charset="0"/>
                          <a:ea typeface="標楷體" panose="03000509000000000000" pitchFamily="65" charset="-120"/>
                          <a:cs typeface="Times New Roman" panose="02020603050405020304" pitchFamily="18" charset="0"/>
                        </a:rPr>
                        <a:t>修正規定</a:t>
                      </a:r>
                      <a:endParaRPr sz="17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06475">
                        <a:lnSpc>
                          <a:spcPct val="100000"/>
                        </a:lnSpc>
                        <a:spcBef>
                          <a:spcPts val="190"/>
                        </a:spcBef>
                      </a:pPr>
                      <a:r>
                        <a:rPr sz="1700" b="1" dirty="0">
                          <a:latin typeface="Times New Roman" panose="02020603050405020304" pitchFamily="18" charset="0"/>
                          <a:ea typeface="標楷體" panose="03000509000000000000" pitchFamily="65" charset="-120"/>
                          <a:cs typeface="Times New Roman" panose="02020603050405020304" pitchFamily="18" charset="0"/>
                        </a:rPr>
                        <a:t>現行</a:t>
                      </a:r>
                      <a:r>
                        <a:rPr sz="1700" b="1" spc="-5" dirty="0">
                          <a:latin typeface="Times New Roman" panose="02020603050405020304" pitchFamily="18" charset="0"/>
                          <a:ea typeface="標楷體" panose="03000509000000000000" pitchFamily="65" charset="-120"/>
                          <a:cs typeface="Times New Roman" panose="02020603050405020304" pitchFamily="18" charset="0"/>
                        </a:rPr>
                        <a:t>及</a:t>
                      </a:r>
                      <a:r>
                        <a:rPr sz="1700" b="1" spc="-170" dirty="0">
                          <a:latin typeface="Times New Roman" panose="02020603050405020304" pitchFamily="18" charset="0"/>
                          <a:ea typeface="標楷體" panose="03000509000000000000" pitchFamily="65" charset="-120"/>
                          <a:cs typeface="Times New Roman" panose="02020603050405020304" pitchFamily="18" charset="0"/>
                        </a:rPr>
                        <a:t>107</a:t>
                      </a:r>
                      <a:r>
                        <a:rPr sz="1700" b="1" dirty="0">
                          <a:latin typeface="Times New Roman" panose="02020603050405020304" pitchFamily="18" charset="0"/>
                          <a:ea typeface="標楷體" panose="03000509000000000000" pitchFamily="65" charset="-120"/>
                          <a:cs typeface="Times New Roman" panose="02020603050405020304" pitchFamily="18" charset="0"/>
                        </a:rPr>
                        <a:t>年</a:t>
                      </a:r>
                      <a:r>
                        <a:rPr sz="1700" b="1" spc="-10" dirty="0">
                          <a:latin typeface="Times New Roman" panose="02020603050405020304" pitchFamily="18" charset="0"/>
                          <a:ea typeface="標楷體" panose="03000509000000000000" pitchFamily="65" charset="-120"/>
                          <a:cs typeface="Times New Roman" panose="02020603050405020304" pitchFamily="18" charset="0"/>
                        </a:rPr>
                        <a:t>規</a:t>
                      </a:r>
                      <a:r>
                        <a:rPr sz="1700" b="1" dirty="0">
                          <a:latin typeface="Times New Roman" panose="02020603050405020304" pitchFamily="18" charset="0"/>
                          <a:ea typeface="標楷體" panose="03000509000000000000" pitchFamily="65" charset="-120"/>
                          <a:cs typeface="Times New Roman" panose="02020603050405020304" pitchFamily="18" charset="0"/>
                        </a:rPr>
                        <a:t>定</a:t>
                      </a:r>
                      <a:endParaRPr sz="17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663575">
                <a:tc>
                  <a:txBody>
                    <a:bodyPr/>
                    <a:lstStyle/>
                    <a:p>
                      <a:pPr marL="70485" marR="238125">
                        <a:lnSpc>
                          <a:spcPct val="100000"/>
                        </a:lnSpc>
                        <a:spcBef>
                          <a:spcPts val="190"/>
                        </a:spcBef>
                      </a:pPr>
                      <a:r>
                        <a:rPr sz="1700" b="1" dirty="0">
                          <a:latin typeface="Times New Roman" panose="02020603050405020304" pitchFamily="18" charset="0"/>
                          <a:ea typeface="標楷體" panose="03000509000000000000" pitchFamily="65" charset="-120"/>
                          <a:cs typeface="Times New Roman" panose="02020603050405020304" pitchFamily="18" charset="0"/>
                        </a:rPr>
                        <a:t>衛生行 政高考</a:t>
                      </a:r>
                      <a:endParaRPr sz="17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c>
                  <a:txBody>
                    <a:bodyPr/>
                    <a:lstStyle/>
                    <a:p>
                      <a:pPr marL="71120" marR="197485">
                        <a:lnSpc>
                          <a:spcPct val="100000"/>
                        </a:lnSpc>
                        <a:spcBef>
                          <a:spcPts val="210"/>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三、衛生行政學（包括衛</a:t>
                      </a:r>
                      <a:r>
                        <a:rPr sz="1200" b="1" spc="20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生教育及公共溝 通）</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四、衛生法規與倫理</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五、流行病學 六、生物統計學</a:t>
                      </a:r>
                      <a:endParaRPr sz="12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2E39C"/>
                    </a:solidFill>
                  </a:tcPr>
                </a:tc>
                <a:tc>
                  <a:txBody>
                    <a:bodyPr/>
                    <a:lstStyle/>
                    <a:p>
                      <a:pPr marL="71120" marR="108585">
                        <a:lnSpc>
                          <a:spcPct val="100000"/>
                        </a:lnSpc>
                        <a:spcBef>
                          <a:spcPts val="210"/>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三、醫用微生物及免疫學</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四、食品與環境衛生學 五、衛生行政學（包括衛生教育及公共溝通）</a:t>
                      </a:r>
                      <a:r>
                        <a:rPr sz="1200" b="1" spc="20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六、 衛生法規與倫理</a:t>
                      </a:r>
                      <a:r>
                        <a:rPr sz="1200" b="1" spc="275"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七、流行病學</a:t>
                      </a:r>
                      <a:r>
                        <a:rPr sz="1200" b="1" spc="275"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八、生物統計學</a:t>
                      </a:r>
                      <a:endParaRPr sz="12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r>
              <a:tr h="803910">
                <a:tc>
                  <a:txBody>
                    <a:bodyPr/>
                    <a:lstStyle/>
                    <a:p>
                      <a:pPr marL="70485" marR="238125">
                        <a:lnSpc>
                          <a:spcPct val="100000"/>
                        </a:lnSpc>
                        <a:spcBef>
                          <a:spcPts val="190"/>
                        </a:spcBef>
                      </a:pPr>
                      <a:r>
                        <a:rPr sz="1700" b="1" dirty="0">
                          <a:latin typeface="Times New Roman" panose="02020603050405020304" pitchFamily="18" charset="0"/>
                          <a:ea typeface="標楷體" panose="03000509000000000000" pitchFamily="65" charset="-120"/>
                          <a:cs typeface="Times New Roman" panose="02020603050405020304" pitchFamily="18" charset="0"/>
                        </a:rPr>
                        <a:t>醫務管 理高考</a:t>
                      </a:r>
                      <a:endParaRPr sz="17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c>
                  <a:txBody>
                    <a:bodyPr/>
                    <a:lstStyle/>
                    <a:p>
                      <a:pPr marL="71120" marR="121285" algn="just">
                        <a:lnSpc>
                          <a:spcPct val="100000"/>
                        </a:lnSpc>
                        <a:spcBef>
                          <a:spcPts val="210"/>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三、醫療機構組織與人力</a:t>
                      </a:r>
                      <a:r>
                        <a:rPr sz="1200" b="1" spc="25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資源管理</a:t>
                      </a:r>
                      <a:r>
                        <a:rPr sz="1200" b="1" spc="25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四、醫 療機構財務與品質</a:t>
                      </a:r>
                      <a:r>
                        <a:rPr sz="1200" b="1" spc="25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管理</a:t>
                      </a:r>
                      <a:r>
                        <a:rPr sz="1200" b="1" spc="25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五、醫療制度與衛 </a:t>
                      </a:r>
                      <a:r>
                        <a:rPr sz="1200" b="1" spc="-5" dirty="0">
                          <a:latin typeface="Times New Roman" panose="02020603050405020304" pitchFamily="18" charset="0"/>
                          <a:ea typeface="標楷體" panose="03000509000000000000" pitchFamily="65" charset="-120"/>
                          <a:cs typeface="Times New Roman" panose="02020603050405020304" pitchFamily="18" charset="0"/>
                        </a:rPr>
                        <a:t>生</a:t>
                      </a:r>
                      <a:r>
                        <a:rPr sz="1200" b="1" dirty="0">
                          <a:latin typeface="Times New Roman" panose="02020603050405020304" pitchFamily="18" charset="0"/>
                          <a:ea typeface="標楷體" panose="03000509000000000000" pitchFamily="65" charset="-120"/>
                          <a:cs typeface="Times New Roman" panose="02020603050405020304" pitchFamily="18" charset="0"/>
                        </a:rPr>
                        <a:t>法</a:t>
                      </a:r>
                      <a:r>
                        <a:rPr sz="1200" b="1" spc="28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規</a:t>
                      </a:r>
                      <a:r>
                        <a:rPr sz="1200" b="1" spc="280" dirty="0">
                          <a:latin typeface="Times New Roman" panose="02020603050405020304" pitchFamily="18" charset="0"/>
                          <a:ea typeface="標楷體" panose="03000509000000000000" pitchFamily="65" charset="-120"/>
                          <a:cs typeface="Times New Roman" panose="02020603050405020304" pitchFamily="18" charset="0"/>
                        </a:rPr>
                        <a:t> </a:t>
                      </a:r>
                      <a:r>
                        <a:rPr sz="1200" b="1" spc="-5" dirty="0">
                          <a:latin typeface="Times New Roman" panose="02020603050405020304" pitchFamily="18" charset="0"/>
                          <a:ea typeface="標楷體" panose="03000509000000000000" pitchFamily="65" charset="-120"/>
                          <a:cs typeface="Times New Roman" panose="02020603050405020304" pitchFamily="18" charset="0"/>
                        </a:rPr>
                        <a:t>六、生物統計學與流行</a:t>
                      </a:r>
                      <a:r>
                        <a:rPr sz="1200" b="1" dirty="0">
                          <a:latin typeface="Times New Roman" panose="02020603050405020304" pitchFamily="18" charset="0"/>
                          <a:ea typeface="標楷體" panose="03000509000000000000" pitchFamily="65" charset="-120"/>
                          <a:cs typeface="Times New Roman" panose="02020603050405020304" pitchFamily="18" charset="0"/>
                        </a:rPr>
                        <a:t>病</a:t>
                      </a:r>
                      <a:r>
                        <a:rPr sz="1200" b="1" spc="285"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學</a:t>
                      </a:r>
                      <a:endParaRPr sz="12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2E39C"/>
                    </a:solidFill>
                  </a:tcPr>
                </a:tc>
                <a:tc>
                  <a:txBody>
                    <a:bodyPr/>
                    <a:lstStyle/>
                    <a:p>
                      <a:pPr marL="71120" marR="108585">
                        <a:lnSpc>
                          <a:spcPct val="100000"/>
                        </a:lnSpc>
                        <a:spcBef>
                          <a:spcPts val="210"/>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三、醫療機構組織與人力</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資源管理</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四、醫療機構 財務與品質</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管理</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五、醫療資訊系統</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六、醫療制度 </a:t>
                      </a:r>
                      <a:r>
                        <a:rPr sz="1200" b="1" spc="-5" dirty="0">
                          <a:latin typeface="Times New Roman" panose="02020603050405020304" pitchFamily="18" charset="0"/>
                          <a:ea typeface="標楷體" panose="03000509000000000000" pitchFamily="65" charset="-120"/>
                          <a:cs typeface="Times New Roman" panose="02020603050405020304" pitchFamily="18" charset="0"/>
                        </a:rPr>
                        <a:t>與衛生法</a:t>
                      </a:r>
                      <a:r>
                        <a:rPr sz="1200" b="1" dirty="0">
                          <a:latin typeface="Times New Roman" panose="02020603050405020304" pitchFamily="18" charset="0"/>
                          <a:ea typeface="標楷體" panose="03000509000000000000" pitchFamily="65" charset="-120"/>
                          <a:cs typeface="Times New Roman" panose="02020603050405020304" pitchFamily="18" charset="0"/>
                        </a:rPr>
                        <a:t>規</a:t>
                      </a:r>
                      <a:r>
                        <a:rPr sz="1200" b="1" spc="275" dirty="0">
                          <a:latin typeface="Times New Roman" panose="02020603050405020304" pitchFamily="18" charset="0"/>
                          <a:ea typeface="標楷體" panose="03000509000000000000" pitchFamily="65" charset="-120"/>
                          <a:cs typeface="Times New Roman" panose="02020603050405020304" pitchFamily="18" charset="0"/>
                        </a:rPr>
                        <a:t> </a:t>
                      </a:r>
                      <a:r>
                        <a:rPr sz="1200" b="1" spc="-5" dirty="0">
                          <a:latin typeface="Times New Roman" panose="02020603050405020304" pitchFamily="18" charset="0"/>
                          <a:ea typeface="標楷體" panose="03000509000000000000" pitchFamily="65" charset="-120"/>
                          <a:cs typeface="Times New Roman" panose="02020603050405020304" pitchFamily="18" charset="0"/>
                        </a:rPr>
                        <a:t>七、生物統計學與流行</a:t>
                      </a:r>
                      <a:r>
                        <a:rPr sz="1200" b="1" dirty="0">
                          <a:latin typeface="Times New Roman" panose="02020603050405020304" pitchFamily="18" charset="0"/>
                          <a:ea typeface="標楷體" panose="03000509000000000000" pitchFamily="65" charset="-120"/>
                          <a:cs typeface="Times New Roman" panose="02020603050405020304" pitchFamily="18" charset="0"/>
                        </a:rPr>
                        <a:t>病</a:t>
                      </a:r>
                      <a:r>
                        <a:rPr sz="1200" b="1" spc="275"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學</a:t>
                      </a:r>
                      <a:r>
                        <a:rPr sz="1200" b="1" spc="275" dirty="0">
                          <a:latin typeface="Times New Roman" panose="02020603050405020304" pitchFamily="18" charset="0"/>
                          <a:ea typeface="標楷體" panose="03000509000000000000" pitchFamily="65" charset="-120"/>
                          <a:cs typeface="Times New Roman" panose="02020603050405020304" pitchFamily="18" charset="0"/>
                        </a:rPr>
                        <a:t> </a:t>
                      </a:r>
                      <a:r>
                        <a:rPr sz="1200" b="1" spc="75" dirty="0">
                          <a:latin typeface="Times New Roman" panose="02020603050405020304" pitchFamily="18" charset="0"/>
                          <a:ea typeface="標楷體" panose="03000509000000000000" pitchFamily="65" charset="-120"/>
                          <a:cs typeface="Times New Roman" panose="02020603050405020304" pitchFamily="18" charset="0"/>
                        </a:rPr>
                        <a:t>◎</a:t>
                      </a:r>
                      <a:r>
                        <a:rPr sz="1200" b="1" spc="125" dirty="0">
                          <a:latin typeface="Times New Roman" panose="02020603050405020304" pitchFamily="18" charset="0"/>
                          <a:ea typeface="標楷體" panose="03000509000000000000" pitchFamily="65" charset="-120"/>
                          <a:cs typeface="Times New Roman" panose="02020603050405020304" pitchFamily="18" charset="0"/>
                        </a:rPr>
                        <a:t>八、經 </a:t>
                      </a:r>
                      <a:r>
                        <a:rPr sz="1200" b="1" dirty="0">
                          <a:latin typeface="Times New Roman" panose="02020603050405020304" pitchFamily="18" charset="0"/>
                          <a:ea typeface="標楷體" panose="03000509000000000000" pitchFamily="65" charset="-120"/>
                          <a:cs typeface="Times New Roman" panose="02020603050405020304" pitchFamily="18" charset="0"/>
                        </a:rPr>
                        <a:t>濟學</a:t>
                      </a:r>
                      <a:endParaRPr sz="12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r>
              <a:tr h="623570">
                <a:tc>
                  <a:txBody>
                    <a:bodyPr/>
                    <a:lstStyle/>
                    <a:p>
                      <a:pPr marL="70485" marR="238125">
                        <a:lnSpc>
                          <a:spcPct val="100000"/>
                        </a:lnSpc>
                        <a:spcBef>
                          <a:spcPts val="190"/>
                        </a:spcBef>
                      </a:pPr>
                      <a:r>
                        <a:rPr sz="1700" b="1" dirty="0">
                          <a:latin typeface="Times New Roman" panose="02020603050405020304" pitchFamily="18" charset="0"/>
                          <a:ea typeface="標楷體" panose="03000509000000000000" pitchFamily="65" charset="-120"/>
                          <a:cs typeface="Times New Roman" panose="02020603050405020304" pitchFamily="18" charset="0"/>
                        </a:rPr>
                        <a:t>環保行 政高考</a:t>
                      </a:r>
                      <a:endParaRPr sz="17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c>
                  <a:txBody>
                    <a:bodyPr/>
                    <a:lstStyle/>
                    <a:p>
                      <a:pPr marL="71120" marR="197485" algn="just">
                        <a:lnSpc>
                          <a:spcPct val="100000"/>
                        </a:lnSpc>
                        <a:spcBef>
                          <a:spcPts val="210"/>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三、環境規劃與管理</a:t>
                      </a:r>
                      <a:r>
                        <a:rPr sz="1200" b="1" spc="20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四、水污染與土壤污 染防</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治</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五、空氣污染與噪音防制</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六、環 境科學</a:t>
                      </a:r>
                      <a:endParaRPr sz="12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2E39C"/>
                    </a:solidFill>
                  </a:tcPr>
                </a:tc>
                <a:tc>
                  <a:txBody>
                    <a:bodyPr/>
                    <a:lstStyle/>
                    <a:p>
                      <a:pPr marL="71120" marR="108585">
                        <a:lnSpc>
                          <a:spcPct val="100000"/>
                        </a:lnSpc>
                        <a:spcBef>
                          <a:spcPts val="210"/>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三、環境規劃與管理</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四、環境衛生學</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五、環保行 政學</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六、水污染與土壤污染防</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治</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七、空氣污染與 噪音防制</a:t>
                      </a:r>
                      <a:r>
                        <a:rPr sz="1200" b="1" spc="29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八、環境科學</a:t>
                      </a:r>
                      <a:endParaRPr sz="12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r>
              <a:tr h="619760">
                <a:tc>
                  <a:txBody>
                    <a:bodyPr/>
                    <a:lstStyle/>
                    <a:p>
                      <a:pPr marL="70485">
                        <a:lnSpc>
                          <a:spcPct val="100000"/>
                        </a:lnSpc>
                        <a:spcBef>
                          <a:spcPts val="195"/>
                        </a:spcBef>
                      </a:pPr>
                      <a:r>
                        <a:rPr sz="1700" b="1" dirty="0">
                          <a:latin typeface="Times New Roman" panose="02020603050405020304" pitchFamily="18" charset="0"/>
                          <a:ea typeface="標楷體" panose="03000509000000000000" pitchFamily="65" charset="-120"/>
                          <a:cs typeface="Times New Roman" panose="02020603050405020304" pitchFamily="18" charset="0"/>
                        </a:rPr>
                        <a:t>衛生行</a:t>
                      </a:r>
                      <a:endParaRPr sz="1700">
                        <a:latin typeface="Times New Roman" panose="02020603050405020304" pitchFamily="18" charset="0"/>
                        <a:ea typeface="標楷體" panose="03000509000000000000" pitchFamily="65" charset="-120"/>
                        <a:cs typeface="Times New Roman" panose="02020603050405020304" pitchFamily="18" charset="0"/>
                      </a:endParaRPr>
                    </a:p>
                    <a:p>
                      <a:pPr marL="70485">
                        <a:lnSpc>
                          <a:spcPct val="100000"/>
                        </a:lnSpc>
                      </a:pPr>
                      <a:r>
                        <a:rPr sz="1700" b="1" spc="-5" dirty="0">
                          <a:latin typeface="Times New Roman" panose="02020603050405020304" pitchFamily="18" charset="0"/>
                          <a:ea typeface="標楷體" panose="03000509000000000000" pitchFamily="65" charset="-120"/>
                          <a:cs typeface="Times New Roman" panose="02020603050405020304" pitchFamily="18" charset="0"/>
                        </a:rPr>
                        <a:t>政普考</a:t>
                      </a:r>
                      <a:endParaRPr sz="17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4BBC5"/>
                    </a:solidFill>
                  </a:tcPr>
                </a:tc>
                <a:tc>
                  <a:txBody>
                    <a:bodyPr/>
                    <a:lstStyle/>
                    <a:p>
                      <a:pPr marL="71120">
                        <a:lnSpc>
                          <a:spcPct val="100000"/>
                        </a:lnSpc>
                        <a:spcBef>
                          <a:spcPts val="215"/>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三、衛生行政學概要</a:t>
                      </a:r>
                      <a:endParaRPr sz="1200">
                        <a:latin typeface="Times New Roman" panose="02020603050405020304" pitchFamily="18" charset="0"/>
                        <a:ea typeface="標楷體" panose="03000509000000000000" pitchFamily="65" charset="-120"/>
                        <a:cs typeface="Times New Roman" panose="02020603050405020304" pitchFamily="18" charset="0"/>
                      </a:endParaRPr>
                    </a:p>
                    <a:p>
                      <a:pPr marL="71120" marR="883285">
                        <a:lnSpc>
                          <a:spcPct val="100000"/>
                        </a:lnSpc>
                      </a:pPr>
                      <a:r>
                        <a:rPr sz="1200" b="1" dirty="0">
                          <a:latin typeface="Times New Roman" panose="02020603050405020304" pitchFamily="18" charset="0"/>
                          <a:ea typeface="標楷體" panose="03000509000000000000" pitchFamily="65" charset="-120"/>
                          <a:cs typeface="Times New Roman" panose="02020603050405020304" pitchFamily="18" charset="0"/>
                        </a:rPr>
                        <a:t>四、流行病學與生物統計學概要 五、衛生法規與倫理概要</a:t>
                      </a:r>
                      <a:endParaRPr sz="12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9EB"/>
                    </a:solidFill>
                  </a:tcPr>
                </a:tc>
                <a:tc>
                  <a:txBody>
                    <a:bodyPr/>
                    <a:lstStyle/>
                    <a:p>
                      <a:pPr marL="71120" marR="108585">
                        <a:lnSpc>
                          <a:spcPct val="100000"/>
                        </a:lnSpc>
                        <a:spcBef>
                          <a:spcPts val="215"/>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三、衛生行政學概要</a:t>
                      </a:r>
                      <a:r>
                        <a:rPr sz="1200" b="1" spc="20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四、流行病學與生物統計學概 要</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五、食品與環境衛生學概要</a:t>
                      </a:r>
                      <a:r>
                        <a:rPr sz="1200" b="1" spc="26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六、衛生法規與倫 理概要</a:t>
                      </a:r>
                      <a:endParaRPr sz="12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4BBC5"/>
                    </a:solidFill>
                  </a:tcPr>
                </a:tc>
              </a:tr>
              <a:tr h="582295">
                <a:tc>
                  <a:txBody>
                    <a:bodyPr/>
                    <a:lstStyle/>
                    <a:p>
                      <a:pPr marL="70485">
                        <a:lnSpc>
                          <a:spcPct val="100000"/>
                        </a:lnSpc>
                        <a:spcBef>
                          <a:spcPts val="195"/>
                        </a:spcBef>
                      </a:pPr>
                      <a:r>
                        <a:rPr sz="1700" b="1" spc="-5" dirty="0">
                          <a:latin typeface="Times New Roman" panose="02020603050405020304" pitchFamily="18" charset="0"/>
                          <a:ea typeface="標楷體" panose="03000509000000000000" pitchFamily="65" charset="-120"/>
                          <a:cs typeface="Times New Roman" panose="02020603050405020304" pitchFamily="18" charset="0"/>
                        </a:rPr>
                        <a:t>環保行</a:t>
                      </a:r>
                      <a:endParaRPr sz="1700">
                        <a:latin typeface="Times New Roman" panose="02020603050405020304" pitchFamily="18" charset="0"/>
                        <a:ea typeface="標楷體" panose="03000509000000000000" pitchFamily="65" charset="-120"/>
                        <a:cs typeface="Times New Roman" panose="02020603050405020304" pitchFamily="18" charset="0"/>
                      </a:endParaRPr>
                    </a:p>
                    <a:p>
                      <a:pPr marL="70485">
                        <a:lnSpc>
                          <a:spcPct val="100000"/>
                        </a:lnSpc>
                      </a:pPr>
                      <a:r>
                        <a:rPr sz="1700" b="1" dirty="0">
                          <a:latin typeface="Times New Roman" panose="02020603050405020304" pitchFamily="18" charset="0"/>
                          <a:ea typeface="標楷體" panose="03000509000000000000" pitchFamily="65" charset="-120"/>
                          <a:cs typeface="Times New Roman" panose="02020603050405020304" pitchFamily="18" charset="0"/>
                        </a:rPr>
                        <a:t>政普考</a:t>
                      </a:r>
                      <a:endParaRPr sz="17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4BBC5"/>
                    </a:solidFill>
                  </a:tcPr>
                </a:tc>
                <a:tc>
                  <a:txBody>
                    <a:bodyPr/>
                    <a:lstStyle/>
                    <a:p>
                      <a:pPr marL="71120" marR="121285">
                        <a:lnSpc>
                          <a:spcPct val="100000"/>
                        </a:lnSpc>
                        <a:spcBef>
                          <a:spcPts val="215"/>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三、環境污染防治技術概</a:t>
                      </a:r>
                      <a:r>
                        <a:rPr sz="1200" b="1" spc="25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要</a:t>
                      </a:r>
                      <a:r>
                        <a:rPr sz="1200" b="1" spc="25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四、環境規劃 與管理概要</a:t>
                      </a:r>
                      <a:r>
                        <a:rPr sz="1200" b="1" spc="285"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五、環境科學概要</a:t>
                      </a:r>
                      <a:endParaRPr sz="12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9EB"/>
                    </a:solidFill>
                  </a:tcPr>
                </a:tc>
                <a:tc>
                  <a:txBody>
                    <a:bodyPr/>
                    <a:lstStyle/>
                    <a:p>
                      <a:pPr marL="71120" marR="184785">
                        <a:lnSpc>
                          <a:spcPct val="100000"/>
                        </a:lnSpc>
                        <a:spcBef>
                          <a:spcPts val="215"/>
                        </a:spcBef>
                      </a:pPr>
                      <a:r>
                        <a:rPr sz="1200" b="1" dirty="0">
                          <a:latin typeface="Times New Roman" panose="02020603050405020304" pitchFamily="18" charset="0"/>
                          <a:ea typeface="標楷體" panose="03000509000000000000" pitchFamily="65" charset="-120"/>
                          <a:cs typeface="Times New Roman" panose="02020603050405020304" pitchFamily="18" charset="0"/>
                        </a:rPr>
                        <a:t>三、環保行政學概要</a:t>
                      </a:r>
                      <a:r>
                        <a:rPr sz="1200" b="1" spc="25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四、環境污染防治技術概</a:t>
                      </a:r>
                      <a:r>
                        <a:rPr sz="1200" b="1" spc="250"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要 五、環境規劃與管理概要</a:t>
                      </a:r>
                      <a:r>
                        <a:rPr sz="1200" b="1" spc="275" dirty="0">
                          <a:latin typeface="Times New Roman" panose="02020603050405020304" pitchFamily="18" charset="0"/>
                          <a:ea typeface="標楷體" panose="03000509000000000000" pitchFamily="65" charset="-120"/>
                          <a:cs typeface="Times New Roman" panose="02020603050405020304" pitchFamily="18" charset="0"/>
                        </a:rPr>
                        <a:t> </a:t>
                      </a:r>
                      <a:r>
                        <a:rPr sz="1200" b="1" dirty="0">
                          <a:latin typeface="Times New Roman" panose="02020603050405020304" pitchFamily="18" charset="0"/>
                          <a:ea typeface="標楷體" panose="03000509000000000000" pitchFamily="65" charset="-120"/>
                          <a:cs typeface="Times New Roman" panose="02020603050405020304" pitchFamily="18" charset="0"/>
                        </a:rPr>
                        <a:t>六、環境科學概要</a:t>
                      </a:r>
                      <a:endParaRPr sz="12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4BBC5"/>
                    </a:solidFill>
                  </a:tcPr>
                </a:tc>
              </a:tr>
            </a:tbl>
          </a:graphicData>
        </a:graphic>
      </p:graphicFrame>
      <p:sp>
        <p:nvSpPr>
          <p:cNvPr id="9" name="object 9"/>
          <p:cNvSpPr txBox="1"/>
          <p:nvPr/>
        </p:nvSpPr>
        <p:spPr>
          <a:xfrm>
            <a:off x="8255634" y="6427114"/>
            <a:ext cx="18097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10</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473" y="361315"/>
            <a:ext cx="6450965" cy="726440"/>
          </a:xfrm>
          <a:prstGeom prst="rect">
            <a:avLst/>
          </a:prstGeom>
        </p:spPr>
        <p:txBody>
          <a:bodyPr vert="horz" wrap="square" lIns="0" tIns="12065" rIns="0" bIns="0" rtlCol="0">
            <a:spAutoFit/>
          </a:bodyPr>
          <a:lstStyle/>
          <a:p>
            <a:pPr marL="12700">
              <a:lnSpc>
                <a:spcPct val="100000"/>
              </a:lnSpc>
              <a:spcBef>
                <a:spcPts val="95"/>
              </a:spcBef>
            </a:pPr>
            <a:r>
              <a:rPr sz="4600" b="1" spc="-5" dirty="0">
                <a:latin typeface="Times New Roman" panose="02020603050405020304" pitchFamily="18" charset="0"/>
                <a:ea typeface="標楷體" panose="03000509000000000000" pitchFamily="65" charset="-120"/>
                <a:cs typeface="Times New Roman" panose="02020603050405020304" pitchFamily="18" charset="0"/>
              </a:rPr>
              <a:t>未來</a:t>
            </a:r>
            <a:r>
              <a:rPr sz="4600" b="1" spc="5" dirty="0">
                <a:latin typeface="Times New Roman" panose="02020603050405020304" pitchFamily="18" charset="0"/>
                <a:ea typeface="標楷體" panose="03000509000000000000" pitchFamily="65" charset="-120"/>
                <a:cs typeface="Times New Roman" panose="02020603050405020304" pitchFamily="18" charset="0"/>
              </a:rPr>
              <a:t>八</a:t>
            </a:r>
            <a:r>
              <a:rPr sz="4600" b="1" spc="-5" dirty="0">
                <a:latin typeface="Times New Roman" panose="02020603050405020304" pitchFamily="18" charset="0"/>
                <a:ea typeface="標楷體" panose="03000509000000000000" pitchFamily="65" charset="-120"/>
                <a:cs typeface="Times New Roman" panose="02020603050405020304" pitchFamily="18" charset="0"/>
              </a:rPr>
              <a:t>年台灣</a:t>
            </a:r>
            <a:r>
              <a:rPr sz="4600" b="1" spc="5" dirty="0">
                <a:latin typeface="Times New Roman" panose="02020603050405020304" pitchFamily="18" charset="0"/>
                <a:ea typeface="標楷體" panose="03000509000000000000" pitchFamily="65" charset="-120"/>
                <a:cs typeface="Times New Roman" panose="02020603050405020304" pitchFamily="18" charset="0"/>
              </a:rPr>
              <a:t>面</a:t>
            </a:r>
            <a:r>
              <a:rPr sz="4600" b="1" spc="-5" dirty="0">
                <a:latin typeface="Times New Roman" panose="02020603050405020304" pitchFamily="18" charset="0"/>
                <a:ea typeface="標楷體" panose="03000509000000000000" pitchFamily="65" charset="-120"/>
                <a:cs typeface="Times New Roman" panose="02020603050405020304" pitchFamily="18" charset="0"/>
              </a:rPr>
              <a:t>對的環境</a:t>
            </a:r>
            <a:endParaRPr sz="46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702995" y="1696973"/>
            <a:ext cx="190500" cy="199644"/>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p:nvPr/>
        </p:nvSpPr>
        <p:spPr>
          <a:xfrm>
            <a:off x="702995" y="2131314"/>
            <a:ext cx="190500" cy="199644"/>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txBox="1"/>
          <p:nvPr/>
        </p:nvSpPr>
        <p:spPr>
          <a:xfrm>
            <a:off x="890117" y="1527810"/>
            <a:ext cx="4645025" cy="886460"/>
          </a:xfrm>
          <a:prstGeom prst="rect">
            <a:avLst/>
          </a:prstGeom>
        </p:spPr>
        <p:txBody>
          <a:bodyPr vert="horz" wrap="square" lIns="0" tIns="4445" rIns="0" bIns="0" rtlCol="0">
            <a:spAutoFit/>
          </a:bodyPr>
          <a:lstStyle/>
          <a:p>
            <a:pPr marL="12700" marR="5080">
              <a:lnSpc>
                <a:spcPct val="101800"/>
              </a:lnSpc>
              <a:spcBef>
                <a:spcPts val="35"/>
              </a:spcBef>
            </a:pPr>
            <a:r>
              <a:rPr sz="2800" b="1" dirty="0">
                <a:solidFill>
                  <a:srgbClr val="B6482C"/>
                </a:solidFill>
                <a:latin typeface="Times New Roman" panose="02020603050405020304" pitchFamily="18" charset="0"/>
                <a:ea typeface="標楷體" panose="03000509000000000000" pitchFamily="65" charset="-120"/>
                <a:cs typeface="Times New Roman" panose="02020603050405020304" pitchFamily="18" charset="0"/>
              </a:rPr>
              <a:t>氣</a:t>
            </a:r>
            <a:r>
              <a:rPr sz="2800" b="1" spc="-5" dirty="0">
                <a:solidFill>
                  <a:srgbClr val="B6482C"/>
                </a:solidFill>
                <a:latin typeface="Times New Roman" panose="02020603050405020304" pitchFamily="18" charset="0"/>
                <a:ea typeface="標楷體" panose="03000509000000000000" pitchFamily="65" charset="-120"/>
                <a:cs typeface="Times New Roman" panose="02020603050405020304" pitchFamily="18" charset="0"/>
              </a:rPr>
              <a:t>候異常</a:t>
            </a:r>
            <a:r>
              <a:rPr sz="2800" b="1" dirty="0">
                <a:solidFill>
                  <a:srgbClr val="B6482C"/>
                </a:solidFill>
                <a:latin typeface="Times New Roman" panose="02020603050405020304" pitchFamily="18" charset="0"/>
                <a:ea typeface="標楷體" panose="03000509000000000000" pitchFamily="65" charset="-120"/>
                <a:cs typeface="Times New Roman" panose="02020603050405020304" pitchFamily="18" charset="0"/>
              </a:rPr>
              <a:t>、</a:t>
            </a:r>
            <a:r>
              <a:rPr sz="2800" b="1" spc="-5" dirty="0">
                <a:solidFill>
                  <a:srgbClr val="B6482C"/>
                </a:solidFill>
                <a:latin typeface="Times New Roman" panose="02020603050405020304" pitchFamily="18" charset="0"/>
                <a:ea typeface="標楷體" panose="03000509000000000000" pitchFamily="65" charset="-120"/>
                <a:cs typeface="Times New Roman" panose="02020603050405020304" pitchFamily="18" charset="0"/>
              </a:rPr>
              <a:t>新興傳</a:t>
            </a:r>
            <a:r>
              <a:rPr sz="2800" b="1" dirty="0">
                <a:solidFill>
                  <a:srgbClr val="B6482C"/>
                </a:solidFill>
                <a:latin typeface="Times New Roman" panose="02020603050405020304" pitchFamily="18" charset="0"/>
                <a:ea typeface="標楷體" panose="03000509000000000000" pitchFamily="65" charset="-120"/>
                <a:cs typeface="Times New Roman" panose="02020603050405020304" pitchFamily="18" charset="0"/>
              </a:rPr>
              <a:t>染</a:t>
            </a:r>
            <a:r>
              <a:rPr sz="2800" b="1" spc="-5" dirty="0">
                <a:solidFill>
                  <a:srgbClr val="B6482C"/>
                </a:solidFill>
                <a:latin typeface="Times New Roman" panose="02020603050405020304" pitchFamily="18" charset="0"/>
                <a:ea typeface="標楷體" panose="03000509000000000000" pitchFamily="65" charset="-120"/>
                <a:cs typeface="Times New Roman" panose="02020603050405020304" pitchFamily="18" charset="0"/>
              </a:rPr>
              <a:t>病的威脅 人口結構大幅改變</a:t>
            </a:r>
            <a:endParaRPr sz="28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6" name="object 6"/>
          <p:cNvGraphicFramePr>
            <a:graphicFrameLocks noGrp="1"/>
          </p:cNvGraphicFramePr>
          <p:nvPr>
            <p:extLst>
              <p:ext uri="{D42A27DB-BD31-4B8C-83A1-F6EECF244321}">
                <p14:modId xmlns:p14="http://schemas.microsoft.com/office/powerpoint/2010/main" val="1349103396"/>
              </p:ext>
            </p:extLst>
          </p:nvPr>
        </p:nvGraphicFramePr>
        <p:xfrm>
          <a:off x="611555" y="2780982"/>
          <a:ext cx="7778747" cy="3827144"/>
        </p:xfrm>
        <a:graphic>
          <a:graphicData uri="http://schemas.openxmlformats.org/drawingml/2006/table">
            <a:tbl>
              <a:tblPr firstRow="1" bandRow="1">
                <a:tableStyleId>{2D5ABB26-0587-4C30-8999-92F81FD0307C}</a:tableStyleId>
              </a:tblPr>
              <a:tblGrid>
                <a:gridCol w="1543685"/>
                <a:gridCol w="1604644"/>
                <a:gridCol w="1163954"/>
                <a:gridCol w="1720214"/>
                <a:gridCol w="1746250"/>
              </a:tblGrid>
              <a:tr h="659130">
                <a:tc gridSpan="5">
                  <a:txBody>
                    <a:bodyPr/>
                    <a:lstStyle/>
                    <a:p>
                      <a:pPr marL="352425" indent="-342900">
                        <a:lnSpc>
                          <a:spcPct val="100000"/>
                        </a:lnSpc>
                        <a:spcBef>
                          <a:spcPts val="1485"/>
                        </a:spcBef>
                        <a:buFont typeface="Wingdings"/>
                        <a:buChar char=""/>
                        <a:tabLst>
                          <a:tab pos="352425" algn="l"/>
                          <a:tab pos="353060" algn="l"/>
                        </a:tabLst>
                      </a:pPr>
                      <a:r>
                        <a:rPr sz="3000" b="1" spc="0" baseline="2777" dirty="0">
                          <a:latin typeface="Times New Roman" panose="02020603050405020304" pitchFamily="18" charset="0"/>
                          <a:ea typeface="標楷體" panose="03000509000000000000" pitchFamily="65" charset="-120"/>
                          <a:cs typeface="Times New Roman" panose="02020603050405020304" pitchFamily="18" charset="0"/>
                        </a:rPr>
                        <a:t>未來</a:t>
                      </a:r>
                      <a:r>
                        <a:rPr sz="3000" b="1" baseline="2777" dirty="0">
                          <a:latin typeface="Times New Roman" panose="02020603050405020304" pitchFamily="18" charset="0"/>
                          <a:ea typeface="標楷體" panose="03000509000000000000" pitchFamily="65" charset="-120"/>
                          <a:cs typeface="Times New Roman" panose="02020603050405020304" pitchFamily="18" charset="0"/>
                        </a:rPr>
                        <a:t>八年</a:t>
                      </a:r>
                      <a:r>
                        <a:rPr sz="3000" b="1" spc="-22" baseline="2777" dirty="0">
                          <a:latin typeface="Times New Roman" panose="02020603050405020304" pitchFamily="18" charset="0"/>
                          <a:ea typeface="標楷體" panose="03000509000000000000" pitchFamily="65" charset="-120"/>
                          <a:cs typeface="Times New Roman" panose="02020603050405020304" pitchFamily="18" charset="0"/>
                        </a:rPr>
                        <a:t>人</a:t>
                      </a:r>
                      <a:r>
                        <a:rPr sz="3000" b="1" baseline="2777" dirty="0">
                          <a:latin typeface="Times New Roman" panose="02020603050405020304" pitchFamily="18" charset="0"/>
                          <a:ea typeface="標楷體" panose="03000509000000000000" pitchFamily="65" charset="-120"/>
                          <a:cs typeface="Times New Roman" panose="02020603050405020304" pitchFamily="18" charset="0"/>
                        </a:rPr>
                        <a:t>口結</a:t>
                      </a:r>
                      <a:r>
                        <a:rPr sz="3000" b="1" spc="-22" baseline="2777" dirty="0">
                          <a:latin typeface="Times New Roman" panose="02020603050405020304" pitchFamily="18" charset="0"/>
                          <a:ea typeface="標楷體" panose="03000509000000000000" pitchFamily="65" charset="-120"/>
                          <a:cs typeface="Times New Roman" panose="02020603050405020304" pitchFamily="18" charset="0"/>
                        </a:rPr>
                        <a:t>構</a:t>
                      </a:r>
                      <a:r>
                        <a:rPr sz="3000" b="1" baseline="2777" dirty="0">
                          <a:latin typeface="Times New Roman" panose="02020603050405020304" pitchFamily="18" charset="0"/>
                          <a:ea typeface="標楷體" panose="03000509000000000000" pitchFamily="65" charset="-120"/>
                          <a:cs typeface="Times New Roman" panose="02020603050405020304" pitchFamily="18" charset="0"/>
                        </a:rPr>
                        <a:t>變遷</a:t>
                      </a:r>
                      <a:r>
                        <a:rPr sz="1350" b="1" spc="-15" baseline="3086" dirty="0">
                          <a:latin typeface="Times New Roman" panose="02020603050405020304" pitchFamily="18" charset="0"/>
                          <a:ea typeface="標楷體" panose="03000509000000000000" pitchFamily="65" charset="-120"/>
                          <a:cs typeface="Times New Roman" panose="02020603050405020304" pitchFamily="18" charset="0"/>
                        </a:rPr>
                        <a:t>(</a:t>
                      </a:r>
                      <a:r>
                        <a:rPr sz="1950" b="1" spc="44" baseline="-8547" dirty="0">
                          <a:latin typeface="Times New Roman" panose="02020603050405020304" pitchFamily="18" charset="0"/>
                          <a:ea typeface="標楷體" panose="03000509000000000000" pitchFamily="65" charset="-120"/>
                          <a:cs typeface="Times New Roman" panose="02020603050405020304" pitchFamily="18" charset="0"/>
                        </a:rPr>
                        <a:t>單位</a:t>
                      </a:r>
                      <a:r>
                        <a:rPr sz="1950" b="1" spc="37" baseline="-8547" dirty="0">
                          <a:latin typeface="Times New Roman" panose="02020603050405020304" pitchFamily="18" charset="0"/>
                          <a:ea typeface="標楷體" panose="03000509000000000000" pitchFamily="65" charset="-120"/>
                          <a:cs typeface="Times New Roman" panose="02020603050405020304" pitchFamily="18" charset="0"/>
                        </a:rPr>
                        <a:t>：千</a:t>
                      </a:r>
                      <a:r>
                        <a:rPr sz="1950" b="1" spc="44" baseline="-8547" dirty="0">
                          <a:latin typeface="Times New Roman" panose="02020603050405020304" pitchFamily="18" charset="0"/>
                          <a:ea typeface="標楷體" panose="03000509000000000000" pitchFamily="65" charset="-120"/>
                          <a:cs typeface="Times New Roman" panose="02020603050405020304" pitchFamily="18" charset="0"/>
                        </a:rPr>
                        <a:t>人</a:t>
                      </a:r>
                      <a:r>
                        <a:rPr sz="1950" b="1" spc="0" baseline="-10683" dirty="0">
                          <a:latin typeface="Times New Roman" panose="02020603050405020304" pitchFamily="18" charset="0"/>
                          <a:ea typeface="標楷體" panose="03000509000000000000" pitchFamily="65" charset="-120"/>
                          <a:cs typeface="Times New Roman" panose="02020603050405020304" pitchFamily="18" charset="0"/>
                        </a:rPr>
                        <a:t>)</a:t>
                      </a:r>
                      <a:endParaRPr sz="1950" baseline="-10683"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88595" marB="0">
                    <a:lnB w="19050">
                      <a:solidFill>
                        <a:srgbClr val="4B4545"/>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923290">
                <a:tc>
                  <a:txBody>
                    <a:bodyPr/>
                    <a:lstStyle/>
                    <a:p>
                      <a:pPr marL="9525">
                        <a:lnSpc>
                          <a:spcPct val="100000"/>
                        </a:lnSpc>
                        <a:spcBef>
                          <a:spcPts val="2035"/>
                        </a:spcBef>
                      </a:pPr>
                      <a:r>
                        <a:rPr sz="2300" b="1" dirty="0">
                          <a:latin typeface="Times New Roman" panose="02020603050405020304" pitchFamily="18" charset="0"/>
                          <a:ea typeface="標楷體" panose="03000509000000000000" pitchFamily="65" charset="-120"/>
                          <a:cs typeface="Times New Roman" panose="02020603050405020304" pitchFamily="18" charset="0"/>
                        </a:rPr>
                        <a:t>年齡別</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58445" marB="0">
                    <a:lnT w="19050">
                      <a:solidFill>
                        <a:srgbClr val="4B4545"/>
                      </a:solidFill>
                      <a:prstDash val="solid"/>
                    </a:lnT>
                    <a:lnB w="19050">
                      <a:solidFill>
                        <a:srgbClr val="4B4545"/>
                      </a:solidFill>
                      <a:prstDash val="solid"/>
                    </a:lnB>
                    <a:solidFill>
                      <a:srgbClr val="92D050"/>
                    </a:solidFill>
                  </a:tcPr>
                </a:tc>
                <a:tc>
                  <a:txBody>
                    <a:bodyPr/>
                    <a:lstStyle/>
                    <a:p>
                      <a:pPr>
                        <a:lnSpc>
                          <a:spcPct val="100000"/>
                        </a:lnSpc>
                        <a:spcBef>
                          <a:spcPts val="50"/>
                        </a:spcBef>
                      </a:pP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518159">
                        <a:lnSpc>
                          <a:spcPct val="100000"/>
                        </a:lnSpc>
                      </a:pPr>
                      <a:r>
                        <a:rPr sz="2300" b="1" spc="-5" dirty="0">
                          <a:latin typeface="Times New Roman" panose="02020603050405020304" pitchFamily="18" charset="0"/>
                          <a:ea typeface="標楷體" panose="03000509000000000000" pitchFamily="65" charset="-120"/>
                          <a:cs typeface="Times New Roman" panose="02020603050405020304" pitchFamily="18" charset="0"/>
                        </a:rPr>
                        <a:t>2016</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6350" marB="0">
                    <a:lnT w="19050">
                      <a:solidFill>
                        <a:srgbClr val="4B4545"/>
                      </a:solidFill>
                      <a:prstDash val="solid"/>
                    </a:lnT>
                    <a:lnB w="19050">
                      <a:solidFill>
                        <a:srgbClr val="4B4545"/>
                      </a:solidFill>
                      <a:prstDash val="solid"/>
                    </a:lnB>
                    <a:solidFill>
                      <a:srgbClr val="92D050"/>
                    </a:solidFill>
                  </a:tcPr>
                </a:tc>
                <a:tc>
                  <a:txBody>
                    <a:bodyPr/>
                    <a:lstStyle/>
                    <a:p>
                      <a:pPr>
                        <a:lnSpc>
                          <a:spcPct val="100000"/>
                        </a:lnSpc>
                        <a:spcBef>
                          <a:spcPts val="50"/>
                        </a:spcBef>
                      </a:pP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199390">
                        <a:lnSpc>
                          <a:spcPct val="100000"/>
                        </a:lnSpc>
                      </a:pPr>
                      <a:r>
                        <a:rPr sz="2300" b="1" spc="-5" dirty="0">
                          <a:latin typeface="Times New Roman" panose="02020603050405020304" pitchFamily="18" charset="0"/>
                          <a:ea typeface="標楷體" panose="03000509000000000000" pitchFamily="65" charset="-120"/>
                          <a:cs typeface="Times New Roman" panose="02020603050405020304" pitchFamily="18" charset="0"/>
                        </a:rPr>
                        <a:t>2026</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6350" marB="0">
                    <a:lnT w="19050">
                      <a:solidFill>
                        <a:srgbClr val="4B4545"/>
                      </a:solidFill>
                      <a:prstDash val="solid"/>
                    </a:lnT>
                    <a:lnB w="19050">
                      <a:solidFill>
                        <a:srgbClr val="4B4545"/>
                      </a:solidFill>
                      <a:prstDash val="solid"/>
                    </a:lnB>
                    <a:solidFill>
                      <a:srgbClr val="92D050"/>
                    </a:solidFill>
                  </a:tcPr>
                </a:tc>
                <a:tc>
                  <a:txBody>
                    <a:bodyPr/>
                    <a:lstStyle/>
                    <a:p>
                      <a:pPr marR="17145" algn="ctr">
                        <a:lnSpc>
                          <a:spcPts val="2360"/>
                        </a:lnSpc>
                        <a:spcBef>
                          <a:spcPts val="1125"/>
                        </a:spcBef>
                      </a:pPr>
                      <a:r>
                        <a:rPr sz="2000" b="1" spc="-5" dirty="0">
                          <a:latin typeface="Times New Roman" panose="02020603050405020304" pitchFamily="18" charset="0"/>
                          <a:ea typeface="標楷體" panose="03000509000000000000" pitchFamily="65" charset="-120"/>
                          <a:cs typeface="Times New Roman" panose="02020603050405020304" pitchFamily="18" charset="0"/>
                        </a:rPr>
                        <a:t>2026</a:t>
                      </a:r>
                      <a:r>
                        <a:rPr sz="3000" b="1" spc="0" baseline="2777" dirty="0">
                          <a:latin typeface="Times New Roman" panose="02020603050405020304" pitchFamily="18" charset="0"/>
                          <a:ea typeface="標楷體" panose="03000509000000000000" pitchFamily="65" charset="-120"/>
                          <a:cs typeface="Times New Roman" panose="02020603050405020304" pitchFamily="18" charset="0"/>
                        </a:rPr>
                        <a:t>與</a:t>
                      </a:r>
                      <a:r>
                        <a:rPr sz="2000" b="1" spc="-5" dirty="0">
                          <a:latin typeface="Times New Roman" panose="02020603050405020304" pitchFamily="18" charset="0"/>
                          <a:ea typeface="標楷體" panose="03000509000000000000" pitchFamily="65" charset="-120"/>
                          <a:cs typeface="Times New Roman" panose="02020603050405020304" pitchFamily="18" charset="0"/>
                        </a:rPr>
                        <a:t>2016</a:t>
                      </a:r>
                      <a:r>
                        <a:rPr sz="3000" b="1" baseline="2777" dirty="0">
                          <a:latin typeface="Times New Roman" panose="02020603050405020304" pitchFamily="18" charset="0"/>
                          <a:ea typeface="標楷體" panose="03000509000000000000" pitchFamily="65" charset="-120"/>
                          <a:cs typeface="Times New Roman" panose="02020603050405020304" pitchFamily="18" charset="0"/>
                        </a:rPr>
                        <a:t>年</a:t>
                      </a:r>
                      <a:endParaRPr sz="3000" baseline="2777" dirty="0">
                        <a:latin typeface="Times New Roman" panose="02020603050405020304" pitchFamily="18" charset="0"/>
                        <a:ea typeface="標楷體" panose="03000509000000000000" pitchFamily="65" charset="-120"/>
                        <a:cs typeface="Times New Roman" panose="02020603050405020304" pitchFamily="18" charset="0"/>
                      </a:endParaRPr>
                    </a:p>
                    <a:p>
                      <a:pPr marR="17145" algn="ctr">
                        <a:lnSpc>
                          <a:spcPts val="2360"/>
                        </a:lnSpc>
                      </a:pPr>
                      <a:r>
                        <a:rPr sz="2000" b="1" dirty="0">
                          <a:latin typeface="Times New Roman" panose="02020603050405020304" pitchFamily="18" charset="0"/>
                          <a:ea typeface="標楷體" panose="03000509000000000000" pitchFamily="65" charset="-120"/>
                          <a:cs typeface="Times New Roman" panose="02020603050405020304" pitchFamily="18" charset="0"/>
                        </a:rPr>
                        <a:t>人口數</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2875" marB="0">
                    <a:lnT w="19050">
                      <a:solidFill>
                        <a:srgbClr val="4B4545"/>
                      </a:solidFill>
                      <a:prstDash val="solid"/>
                    </a:lnT>
                    <a:lnB w="19050">
                      <a:solidFill>
                        <a:srgbClr val="4B4545"/>
                      </a:solidFill>
                      <a:prstDash val="solid"/>
                    </a:lnB>
                    <a:solidFill>
                      <a:srgbClr val="92D050"/>
                    </a:solidFill>
                  </a:tcPr>
                </a:tc>
                <a:tc>
                  <a:txBody>
                    <a:bodyPr/>
                    <a:lstStyle/>
                    <a:p>
                      <a:pPr algn="ctr">
                        <a:lnSpc>
                          <a:spcPts val="2360"/>
                        </a:lnSpc>
                        <a:spcBef>
                          <a:spcPts val="1125"/>
                        </a:spcBef>
                      </a:pPr>
                      <a:r>
                        <a:rPr sz="2000" b="1" spc="-5" dirty="0">
                          <a:solidFill>
                            <a:srgbClr val="942CC8"/>
                          </a:solidFill>
                          <a:latin typeface="Times New Roman" panose="02020603050405020304" pitchFamily="18" charset="0"/>
                          <a:ea typeface="標楷體" panose="03000509000000000000" pitchFamily="65" charset="-120"/>
                          <a:cs typeface="Times New Roman" panose="02020603050405020304" pitchFamily="18" charset="0"/>
                        </a:rPr>
                        <a:t>2025</a:t>
                      </a:r>
                      <a:r>
                        <a:rPr sz="3000" b="1" spc="0" baseline="2777" dirty="0">
                          <a:solidFill>
                            <a:srgbClr val="942CC8"/>
                          </a:solidFill>
                          <a:latin typeface="Times New Roman" panose="02020603050405020304" pitchFamily="18" charset="0"/>
                          <a:ea typeface="標楷體" panose="03000509000000000000" pitchFamily="65" charset="-120"/>
                          <a:cs typeface="Times New Roman" panose="02020603050405020304" pitchFamily="18" charset="0"/>
                        </a:rPr>
                        <a:t>與</a:t>
                      </a:r>
                      <a:r>
                        <a:rPr sz="2000" b="1" spc="-5" dirty="0">
                          <a:solidFill>
                            <a:srgbClr val="942CC8"/>
                          </a:solidFill>
                          <a:latin typeface="Times New Roman" panose="02020603050405020304" pitchFamily="18" charset="0"/>
                          <a:ea typeface="標楷體" panose="03000509000000000000" pitchFamily="65" charset="-120"/>
                          <a:cs typeface="Times New Roman" panose="02020603050405020304" pitchFamily="18" charset="0"/>
                        </a:rPr>
                        <a:t>2017</a:t>
                      </a:r>
                      <a:r>
                        <a:rPr sz="3000" b="1" baseline="2777" dirty="0">
                          <a:solidFill>
                            <a:srgbClr val="942CC8"/>
                          </a:solidFill>
                          <a:latin typeface="Times New Roman" panose="02020603050405020304" pitchFamily="18" charset="0"/>
                          <a:ea typeface="標楷體" panose="03000509000000000000" pitchFamily="65" charset="-120"/>
                          <a:cs typeface="Times New Roman" panose="02020603050405020304" pitchFamily="18" charset="0"/>
                        </a:rPr>
                        <a:t>年</a:t>
                      </a:r>
                      <a:endParaRPr sz="3000" baseline="2777">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360"/>
                        </a:lnSpc>
                      </a:pPr>
                      <a:r>
                        <a:rPr sz="2000" b="1" dirty="0">
                          <a:solidFill>
                            <a:srgbClr val="942CC8"/>
                          </a:solidFill>
                          <a:latin typeface="Times New Roman" panose="02020603050405020304" pitchFamily="18" charset="0"/>
                          <a:ea typeface="標楷體" panose="03000509000000000000" pitchFamily="65" charset="-120"/>
                          <a:cs typeface="Times New Roman" panose="02020603050405020304" pitchFamily="18" charset="0"/>
                        </a:rPr>
                        <a:t>人口數</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2875" marB="0">
                    <a:lnT w="19050">
                      <a:solidFill>
                        <a:srgbClr val="4B4545"/>
                      </a:solidFill>
                      <a:prstDash val="solid"/>
                    </a:lnT>
                    <a:lnB w="19050">
                      <a:solidFill>
                        <a:srgbClr val="4B4545"/>
                      </a:solidFill>
                      <a:prstDash val="solid"/>
                    </a:lnB>
                    <a:solidFill>
                      <a:srgbClr val="C2E39C"/>
                    </a:solidFill>
                  </a:tcPr>
                </a:tc>
              </a:tr>
              <a:tr h="451484">
                <a:tc>
                  <a:txBody>
                    <a:bodyPr/>
                    <a:lstStyle/>
                    <a:p>
                      <a:pPr marL="9525">
                        <a:lnSpc>
                          <a:spcPct val="100000"/>
                        </a:lnSpc>
                        <a:spcBef>
                          <a:spcPts val="180"/>
                        </a:spcBef>
                      </a:pPr>
                      <a:r>
                        <a:rPr sz="2300" b="1" dirty="0">
                          <a:latin typeface="Times New Roman" panose="02020603050405020304" pitchFamily="18" charset="0"/>
                          <a:ea typeface="標楷體" panose="03000509000000000000" pitchFamily="65" charset="-120"/>
                          <a:cs typeface="Times New Roman" panose="02020603050405020304" pitchFamily="18" charset="0"/>
                        </a:rPr>
                        <a:t>合計</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22860" marB="0">
                    <a:lnT w="19050">
                      <a:solidFill>
                        <a:srgbClr val="4B4545"/>
                      </a:solidFill>
                      <a:prstDash val="solid"/>
                    </a:lnT>
                    <a:solidFill>
                      <a:srgbClr val="92D050"/>
                    </a:solidFill>
                  </a:tcPr>
                </a:tc>
                <a:tc>
                  <a:txBody>
                    <a:bodyPr/>
                    <a:lstStyle/>
                    <a:p>
                      <a:pPr marR="193040" algn="r">
                        <a:lnSpc>
                          <a:spcPct val="100000"/>
                        </a:lnSpc>
                        <a:spcBef>
                          <a:spcPts val="470"/>
                        </a:spcBef>
                      </a:pPr>
                      <a:r>
                        <a:rPr sz="2000" b="1" dirty="0">
                          <a:latin typeface="Times New Roman" panose="02020603050405020304" pitchFamily="18" charset="0"/>
                          <a:ea typeface="標楷體" panose="03000509000000000000" pitchFamily="65" charset="-120"/>
                          <a:cs typeface="Times New Roman" panose="02020603050405020304" pitchFamily="18" charset="0"/>
                        </a:rPr>
                        <a:t>2</a:t>
                      </a:r>
                      <a:r>
                        <a:rPr sz="2000" b="1" spc="0" dirty="0">
                          <a:latin typeface="Times New Roman" panose="02020603050405020304" pitchFamily="18" charset="0"/>
                          <a:ea typeface="標楷體" panose="03000509000000000000" pitchFamily="65" charset="-120"/>
                          <a:cs typeface="Times New Roman" panose="02020603050405020304" pitchFamily="18" charset="0"/>
                        </a:rPr>
                        <a:t>3</a:t>
                      </a:r>
                      <a:r>
                        <a:rPr sz="2000" b="1" dirty="0">
                          <a:latin typeface="Times New Roman" panose="02020603050405020304" pitchFamily="18" charset="0"/>
                          <a:ea typeface="標楷體" panose="03000509000000000000" pitchFamily="65" charset="-120"/>
                          <a:cs typeface="Times New Roman" panose="02020603050405020304" pitchFamily="18" charset="0"/>
                        </a:rPr>
                        <a:t>,491</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9690" marB="0">
                    <a:lnT w="19050">
                      <a:solidFill>
                        <a:srgbClr val="4B4545"/>
                      </a:solidFill>
                      <a:prstDash val="solid"/>
                    </a:lnT>
                    <a:solidFill>
                      <a:srgbClr val="92D050"/>
                    </a:solidFill>
                  </a:tcPr>
                </a:tc>
                <a:tc>
                  <a:txBody>
                    <a:bodyPr/>
                    <a:lstStyle/>
                    <a:p>
                      <a:pPr marR="71120" algn="r">
                        <a:lnSpc>
                          <a:spcPct val="100000"/>
                        </a:lnSpc>
                        <a:spcBef>
                          <a:spcPts val="470"/>
                        </a:spcBef>
                      </a:pPr>
                      <a:r>
                        <a:rPr sz="2000" b="1" dirty="0">
                          <a:latin typeface="Times New Roman" panose="02020603050405020304" pitchFamily="18" charset="0"/>
                          <a:ea typeface="標楷體" panose="03000509000000000000" pitchFamily="65" charset="-120"/>
                          <a:cs typeface="Times New Roman" panose="02020603050405020304" pitchFamily="18" charset="0"/>
                        </a:rPr>
                        <a:t>2</a:t>
                      </a:r>
                      <a:r>
                        <a:rPr sz="2000" b="1" spc="0" dirty="0">
                          <a:latin typeface="Times New Roman" panose="02020603050405020304" pitchFamily="18" charset="0"/>
                          <a:ea typeface="標楷體" panose="03000509000000000000" pitchFamily="65" charset="-120"/>
                          <a:cs typeface="Times New Roman" panose="02020603050405020304" pitchFamily="18" charset="0"/>
                        </a:rPr>
                        <a:t>3</a:t>
                      </a:r>
                      <a:r>
                        <a:rPr sz="2000" b="1" dirty="0">
                          <a:latin typeface="Times New Roman" panose="02020603050405020304" pitchFamily="18" charset="0"/>
                          <a:ea typeface="標楷體" panose="03000509000000000000" pitchFamily="65" charset="-120"/>
                          <a:cs typeface="Times New Roman" panose="02020603050405020304" pitchFamily="18" charset="0"/>
                        </a:rPr>
                        <a:t>,497</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9690" marB="0">
                    <a:lnT w="19050">
                      <a:solidFill>
                        <a:srgbClr val="4B4545"/>
                      </a:solidFill>
                      <a:prstDash val="solid"/>
                    </a:lnT>
                    <a:solidFill>
                      <a:srgbClr val="92D050"/>
                    </a:solidFill>
                  </a:tcPr>
                </a:tc>
                <a:tc>
                  <a:txBody>
                    <a:bodyPr/>
                    <a:lstStyle/>
                    <a:p>
                      <a:pPr marR="93980" algn="r">
                        <a:lnSpc>
                          <a:spcPct val="100000"/>
                        </a:lnSpc>
                        <a:spcBef>
                          <a:spcPts val="265"/>
                        </a:spcBef>
                      </a:pPr>
                      <a:r>
                        <a:rPr sz="2300" b="1" dirty="0">
                          <a:latin typeface="Times New Roman" panose="02020603050405020304" pitchFamily="18" charset="0"/>
                          <a:ea typeface="標楷體" panose="03000509000000000000" pitchFamily="65" charset="-120"/>
                          <a:cs typeface="Times New Roman" panose="02020603050405020304" pitchFamily="18" charset="0"/>
                        </a:rPr>
                        <a:t>6</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3655" marB="0">
                    <a:lnT w="19050">
                      <a:solidFill>
                        <a:srgbClr val="4B4545"/>
                      </a:solidFill>
                      <a:prstDash val="solid"/>
                    </a:lnT>
                    <a:solidFill>
                      <a:srgbClr val="92D050"/>
                    </a:solidFill>
                  </a:tcPr>
                </a:tc>
                <a:tc>
                  <a:txBody>
                    <a:bodyPr/>
                    <a:lstStyle/>
                    <a:p>
                      <a:pPr marR="94615" algn="r">
                        <a:lnSpc>
                          <a:spcPct val="100000"/>
                        </a:lnSpc>
                        <a:spcBef>
                          <a:spcPts val="265"/>
                        </a:spcBef>
                      </a:pPr>
                      <a:r>
                        <a:rPr sz="2300" b="1" dirty="0">
                          <a:latin typeface="Times New Roman" panose="02020603050405020304" pitchFamily="18" charset="0"/>
                          <a:ea typeface="標楷體" panose="03000509000000000000" pitchFamily="65" charset="-120"/>
                          <a:cs typeface="Times New Roman" panose="02020603050405020304" pitchFamily="18" charset="0"/>
                        </a:rPr>
                        <a:t>4</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3655" marB="0">
                    <a:lnT w="19050">
                      <a:solidFill>
                        <a:srgbClr val="4B4545"/>
                      </a:solidFill>
                      <a:prstDash val="solid"/>
                    </a:lnT>
                    <a:solidFill>
                      <a:srgbClr val="C2E39C"/>
                    </a:solidFill>
                  </a:tcPr>
                </a:tc>
              </a:tr>
              <a:tr h="454025">
                <a:tc>
                  <a:txBody>
                    <a:bodyPr/>
                    <a:lstStyle/>
                    <a:p>
                      <a:pPr marL="50165">
                        <a:lnSpc>
                          <a:spcPct val="100000"/>
                        </a:lnSpc>
                        <a:spcBef>
                          <a:spcPts val="305"/>
                        </a:spcBef>
                      </a:pPr>
                      <a:r>
                        <a:rPr sz="2300" b="1" spc="-5" dirty="0">
                          <a:latin typeface="Times New Roman" panose="02020603050405020304" pitchFamily="18" charset="0"/>
                          <a:ea typeface="標楷體" panose="03000509000000000000" pitchFamily="65" charset="-120"/>
                          <a:cs typeface="Times New Roman" panose="02020603050405020304" pitchFamily="18" charset="0"/>
                        </a:rPr>
                        <a:t>&lt;15</a:t>
                      </a:r>
                      <a:r>
                        <a:rPr sz="3450" b="1" baseline="8454" dirty="0">
                          <a:latin typeface="Times New Roman" panose="02020603050405020304" pitchFamily="18" charset="0"/>
                          <a:ea typeface="標楷體" panose="03000509000000000000" pitchFamily="65" charset="-120"/>
                          <a:cs typeface="Times New Roman" panose="02020603050405020304" pitchFamily="18" charset="0"/>
                        </a:rPr>
                        <a:t>歲</a:t>
                      </a:r>
                      <a:endParaRPr sz="3450" baseline="8454">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8735" marB="0">
                    <a:solidFill>
                      <a:srgbClr val="92D050"/>
                    </a:solidFill>
                  </a:tcPr>
                </a:tc>
                <a:tc>
                  <a:txBody>
                    <a:bodyPr/>
                    <a:lstStyle/>
                    <a:p>
                      <a:pPr marR="193040" algn="r">
                        <a:lnSpc>
                          <a:spcPct val="100000"/>
                        </a:lnSpc>
                        <a:spcBef>
                          <a:spcPts val="470"/>
                        </a:spcBef>
                      </a:pPr>
                      <a:r>
                        <a:rPr sz="2000" b="1" dirty="0">
                          <a:latin typeface="Times New Roman" panose="02020603050405020304" pitchFamily="18" charset="0"/>
                          <a:ea typeface="標楷體" panose="03000509000000000000" pitchFamily="65" charset="-120"/>
                          <a:cs typeface="Times New Roman" panose="02020603050405020304" pitchFamily="18" charset="0"/>
                        </a:rPr>
                        <a:t>3,080</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9690" marB="0">
                    <a:solidFill>
                      <a:srgbClr val="92D050"/>
                    </a:solidFill>
                  </a:tcPr>
                </a:tc>
                <a:tc>
                  <a:txBody>
                    <a:bodyPr/>
                    <a:lstStyle/>
                    <a:p>
                      <a:pPr marR="71120" algn="r">
                        <a:lnSpc>
                          <a:spcPct val="100000"/>
                        </a:lnSpc>
                        <a:spcBef>
                          <a:spcPts val="470"/>
                        </a:spcBef>
                      </a:pPr>
                      <a:r>
                        <a:rPr sz="2000" b="1" dirty="0">
                          <a:latin typeface="Times New Roman" panose="02020603050405020304" pitchFamily="18" charset="0"/>
                          <a:ea typeface="標楷體" panose="03000509000000000000" pitchFamily="65" charset="-120"/>
                          <a:cs typeface="Times New Roman" panose="02020603050405020304" pitchFamily="18" charset="0"/>
                        </a:rPr>
                        <a:t>2,777</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9690" marB="0">
                    <a:solidFill>
                      <a:srgbClr val="92D050"/>
                    </a:solidFill>
                  </a:tcPr>
                </a:tc>
                <a:tc>
                  <a:txBody>
                    <a:bodyPr/>
                    <a:lstStyle/>
                    <a:p>
                      <a:pPr marR="94615" algn="r">
                        <a:lnSpc>
                          <a:spcPct val="100000"/>
                        </a:lnSpc>
                        <a:spcBef>
                          <a:spcPts val="270"/>
                        </a:spcBef>
                      </a:pPr>
                      <a:r>
                        <a:rPr sz="2300" b="1" dirty="0">
                          <a:latin typeface="Times New Roman" panose="02020603050405020304" pitchFamily="18" charset="0"/>
                          <a:ea typeface="標楷體" panose="03000509000000000000" pitchFamily="65" charset="-120"/>
                          <a:cs typeface="Times New Roman" panose="02020603050405020304" pitchFamily="18" charset="0"/>
                        </a:rPr>
                        <a:t>-</a:t>
                      </a:r>
                      <a:r>
                        <a:rPr sz="2300" b="1" spc="-5" dirty="0">
                          <a:latin typeface="Times New Roman" panose="02020603050405020304" pitchFamily="18" charset="0"/>
                          <a:ea typeface="標楷體" panose="03000509000000000000" pitchFamily="65" charset="-120"/>
                          <a:cs typeface="Times New Roman" panose="02020603050405020304" pitchFamily="18" charset="0"/>
                        </a:rPr>
                        <a:t>303</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4290" marB="0">
                    <a:solidFill>
                      <a:srgbClr val="92D050"/>
                    </a:solidFill>
                  </a:tcPr>
                </a:tc>
                <a:tc>
                  <a:txBody>
                    <a:bodyPr/>
                    <a:lstStyle/>
                    <a:p>
                      <a:pPr marR="94615" algn="r">
                        <a:lnSpc>
                          <a:spcPct val="100000"/>
                        </a:lnSpc>
                        <a:spcBef>
                          <a:spcPts val="270"/>
                        </a:spcBef>
                      </a:pPr>
                      <a:r>
                        <a:rPr sz="2300" b="1" dirty="0">
                          <a:latin typeface="Times New Roman" panose="02020603050405020304" pitchFamily="18" charset="0"/>
                          <a:ea typeface="標楷體" panose="03000509000000000000" pitchFamily="65" charset="-120"/>
                          <a:cs typeface="Times New Roman" panose="02020603050405020304" pitchFamily="18" charset="0"/>
                        </a:rPr>
                        <a:t>-</a:t>
                      </a:r>
                      <a:r>
                        <a:rPr sz="2300" b="1" spc="-5" dirty="0">
                          <a:latin typeface="Times New Roman" panose="02020603050405020304" pitchFamily="18" charset="0"/>
                          <a:ea typeface="標楷體" panose="03000509000000000000" pitchFamily="65" charset="-120"/>
                          <a:cs typeface="Times New Roman" panose="02020603050405020304" pitchFamily="18" charset="0"/>
                        </a:rPr>
                        <a:t>213</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4290" marB="0">
                    <a:solidFill>
                      <a:srgbClr val="C2E39C"/>
                    </a:solidFill>
                  </a:tcPr>
                </a:tc>
              </a:tr>
              <a:tr h="452120">
                <a:tc>
                  <a:txBody>
                    <a:bodyPr/>
                    <a:lstStyle/>
                    <a:p>
                      <a:pPr marL="50165">
                        <a:lnSpc>
                          <a:spcPct val="100000"/>
                        </a:lnSpc>
                        <a:spcBef>
                          <a:spcPts val="290"/>
                        </a:spcBef>
                      </a:pPr>
                      <a:r>
                        <a:rPr sz="2300" b="1" spc="-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15-64</a:t>
                      </a:r>
                      <a:r>
                        <a:rPr sz="3450" b="1" spc="0" baseline="8454"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歲</a:t>
                      </a:r>
                      <a:endParaRPr sz="3450" baseline="8454">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6830" marB="0">
                    <a:solidFill>
                      <a:srgbClr val="92D050"/>
                    </a:solidFill>
                  </a:tcPr>
                </a:tc>
                <a:tc>
                  <a:txBody>
                    <a:bodyPr/>
                    <a:lstStyle/>
                    <a:p>
                      <a:pPr marR="192405" algn="r">
                        <a:lnSpc>
                          <a:spcPct val="100000"/>
                        </a:lnSpc>
                        <a:spcBef>
                          <a:spcPts val="455"/>
                        </a:spcBef>
                      </a:pPr>
                      <a:r>
                        <a:rPr sz="2000" b="1" dirty="0">
                          <a:latin typeface="Times New Roman" panose="02020603050405020304" pitchFamily="18" charset="0"/>
                          <a:ea typeface="標楷體" panose="03000509000000000000" pitchFamily="65" charset="-120"/>
                          <a:cs typeface="Times New Roman" panose="02020603050405020304" pitchFamily="18" charset="0"/>
                        </a:rPr>
                        <a:t>17,296</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7785" marB="0">
                    <a:solidFill>
                      <a:srgbClr val="92D050"/>
                    </a:solidFill>
                  </a:tcPr>
                </a:tc>
                <a:tc>
                  <a:txBody>
                    <a:bodyPr/>
                    <a:lstStyle/>
                    <a:p>
                      <a:pPr marR="70485" algn="r">
                        <a:lnSpc>
                          <a:spcPct val="100000"/>
                        </a:lnSpc>
                        <a:spcBef>
                          <a:spcPts val="455"/>
                        </a:spcBef>
                      </a:pPr>
                      <a:r>
                        <a:rPr sz="2000" b="1" dirty="0">
                          <a:latin typeface="Times New Roman" panose="02020603050405020304" pitchFamily="18" charset="0"/>
                          <a:ea typeface="標楷體" panose="03000509000000000000" pitchFamily="65" charset="-120"/>
                          <a:cs typeface="Times New Roman" panose="02020603050405020304" pitchFamily="18" charset="0"/>
                        </a:rPr>
                        <a:t>15,810</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7785" marB="0">
                    <a:solidFill>
                      <a:srgbClr val="92D050"/>
                    </a:solidFill>
                  </a:tcPr>
                </a:tc>
                <a:tc>
                  <a:txBody>
                    <a:bodyPr/>
                    <a:lstStyle/>
                    <a:p>
                      <a:pPr marR="93980" algn="r">
                        <a:lnSpc>
                          <a:spcPct val="100000"/>
                        </a:lnSpc>
                        <a:spcBef>
                          <a:spcPts val="254"/>
                        </a:spcBef>
                      </a:pPr>
                      <a:r>
                        <a:rPr sz="2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sz="2300" b="1" spc="-1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a:t>
                      </a:r>
                      <a:r>
                        <a:rPr sz="2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2384" marB="0">
                    <a:solidFill>
                      <a:srgbClr val="92D050"/>
                    </a:solidFill>
                  </a:tcPr>
                </a:tc>
                <a:tc>
                  <a:txBody>
                    <a:bodyPr/>
                    <a:lstStyle/>
                    <a:p>
                      <a:pPr marR="93980" algn="r">
                        <a:lnSpc>
                          <a:spcPct val="100000"/>
                        </a:lnSpc>
                        <a:spcBef>
                          <a:spcPts val="254"/>
                        </a:spcBef>
                      </a:pPr>
                      <a:r>
                        <a:rPr sz="2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sz="2300" b="1" spc="-1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sz="2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2384" marB="0">
                    <a:solidFill>
                      <a:srgbClr val="C2E39C"/>
                    </a:solidFill>
                  </a:tcPr>
                </a:tc>
              </a:tr>
              <a:tr h="448945">
                <a:tc>
                  <a:txBody>
                    <a:bodyPr/>
                    <a:lstStyle/>
                    <a:p>
                      <a:pPr marL="50165">
                        <a:lnSpc>
                          <a:spcPct val="100000"/>
                        </a:lnSpc>
                        <a:spcBef>
                          <a:spcPts val="285"/>
                        </a:spcBef>
                      </a:pPr>
                      <a:r>
                        <a:rPr sz="2300" b="1" spc="-5" dirty="0">
                          <a:solidFill>
                            <a:srgbClr val="942CC8"/>
                          </a:solidFill>
                          <a:latin typeface="Times New Roman" panose="02020603050405020304" pitchFamily="18" charset="0"/>
                          <a:ea typeface="標楷體" panose="03000509000000000000" pitchFamily="65" charset="-120"/>
                          <a:cs typeface="Times New Roman" panose="02020603050405020304" pitchFamily="18" charset="0"/>
                        </a:rPr>
                        <a:t>≥65</a:t>
                      </a:r>
                      <a:r>
                        <a:rPr sz="3450" b="1" baseline="8454" dirty="0">
                          <a:solidFill>
                            <a:srgbClr val="942CC8"/>
                          </a:solidFill>
                          <a:latin typeface="Times New Roman" panose="02020603050405020304" pitchFamily="18" charset="0"/>
                          <a:ea typeface="標楷體" panose="03000509000000000000" pitchFamily="65" charset="-120"/>
                          <a:cs typeface="Times New Roman" panose="02020603050405020304" pitchFamily="18" charset="0"/>
                        </a:rPr>
                        <a:t>歲</a:t>
                      </a:r>
                      <a:endParaRPr sz="3450" baseline="8454">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6195" marB="0">
                    <a:lnB w="19050">
                      <a:solidFill>
                        <a:srgbClr val="4B4545"/>
                      </a:solidFill>
                      <a:prstDash val="solid"/>
                    </a:lnB>
                    <a:solidFill>
                      <a:srgbClr val="92D050"/>
                    </a:solidFill>
                  </a:tcPr>
                </a:tc>
                <a:tc>
                  <a:txBody>
                    <a:bodyPr/>
                    <a:lstStyle/>
                    <a:p>
                      <a:pPr marR="193040" algn="r">
                        <a:lnSpc>
                          <a:spcPct val="100000"/>
                        </a:lnSpc>
                        <a:spcBef>
                          <a:spcPts val="455"/>
                        </a:spcBef>
                      </a:pPr>
                      <a:r>
                        <a:rPr sz="2000" b="1" dirty="0">
                          <a:latin typeface="Times New Roman" panose="02020603050405020304" pitchFamily="18" charset="0"/>
                          <a:ea typeface="標楷體" panose="03000509000000000000" pitchFamily="65" charset="-120"/>
                          <a:cs typeface="Times New Roman" panose="02020603050405020304" pitchFamily="18" charset="0"/>
                        </a:rPr>
                        <a:t>3,115</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7785" marB="0">
                    <a:lnB w="19050">
                      <a:solidFill>
                        <a:srgbClr val="4B4545"/>
                      </a:solidFill>
                      <a:prstDash val="solid"/>
                    </a:lnB>
                    <a:solidFill>
                      <a:srgbClr val="92D050"/>
                    </a:solidFill>
                  </a:tcPr>
                </a:tc>
                <a:tc>
                  <a:txBody>
                    <a:bodyPr/>
                    <a:lstStyle/>
                    <a:p>
                      <a:pPr marR="71120" algn="r">
                        <a:lnSpc>
                          <a:spcPct val="100000"/>
                        </a:lnSpc>
                        <a:spcBef>
                          <a:spcPts val="455"/>
                        </a:spcBef>
                      </a:pPr>
                      <a:r>
                        <a:rPr sz="2000" b="1" dirty="0">
                          <a:latin typeface="Times New Roman" panose="02020603050405020304" pitchFamily="18" charset="0"/>
                          <a:ea typeface="標楷體" panose="03000509000000000000" pitchFamily="65" charset="-120"/>
                          <a:cs typeface="Times New Roman" panose="02020603050405020304" pitchFamily="18" charset="0"/>
                        </a:rPr>
                        <a:t>4,910</a:t>
                      </a:r>
                      <a:endParaRPr sz="2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7785" marB="0">
                    <a:lnB w="19050">
                      <a:solidFill>
                        <a:srgbClr val="4B4545"/>
                      </a:solidFill>
                      <a:prstDash val="solid"/>
                    </a:lnB>
                    <a:solidFill>
                      <a:srgbClr val="92D050"/>
                    </a:solidFill>
                  </a:tcPr>
                </a:tc>
                <a:tc>
                  <a:txBody>
                    <a:bodyPr/>
                    <a:lstStyle/>
                    <a:p>
                      <a:pPr marR="93345" algn="r">
                        <a:lnSpc>
                          <a:spcPct val="100000"/>
                        </a:lnSpc>
                        <a:spcBef>
                          <a:spcPts val="250"/>
                        </a:spcBef>
                      </a:pPr>
                      <a:r>
                        <a:rPr sz="2300" b="1" dirty="0">
                          <a:solidFill>
                            <a:srgbClr val="6F2F9F"/>
                          </a:solidFill>
                          <a:latin typeface="Times New Roman" panose="02020603050405020304" pitchFamily="18" charset="0"/>
                          <a:ea typeface="標楷體" panose="03000509000000000000" pitchFamily="65" charset="-120"/>
                          <a:cs typeface="Times New Roman" panose="02020603050405020304" pitchFamily="18" charset="0"/>
                        </a:rPr>
                        <a:t>1,795</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1750" marB="0">
                    <a:lnB w="19050">
                      <a:solidFill>
                        <a:srgbClr val="4B4545"/>
                      </a:solidFill>
                      <a:prstDash val="solid"/>
                    </a:lnB>
                    <a:solidFill>
                      <a:srgbClr val="92D050"/>
                    </a:solidFill>
                  </a:tcPr>
                </a:tc>
                <a:tc>
                  <a:txBody>
                    <a:bodyPr/>
                    <a:lstStyle/>
                    <a:p>
                      <a:pPr marR="93345" algn="r">
                        <a:lnSpc>
                          <a:spcPct val="100000"/>
                        </a:lnSpc>
                        <a:spcBef>
                          <a:spcPts val="250"/>
                        </a:spcBef>
                      </a:pPr>
                      <a:r>
                        <a:rPr sz="2300" b="1" dirty="0">
                          <a:solidFill>
                            <a:srgbClr val="6F2F9F"/>
                          </a:solidFill>
                          <a:latin typeface="Times New Roman" panose="02020603050405020304" pitchFamily="18" charset="0"/>
                          <a:ea typeface="標楷體" panose="03000509000000000000" pitchFamily="65" charset="-120"/>
                          <a:cs typeface="Times New Roman" panose="02020603050405020304" pitchFamily="18" charset="0"/>
                        </a:rPr>
                        <a:t>1,446</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31750" marB="0">
                    <a:lnB w="19050">
                      <a:solidFill>
                        <a:srgbClr val="4B4545"/>
                      </a:solidFill>
                      <a:prstDash val="solid"/>
                    </a:lnB>
                    <a:solidFill>
                      <a:srgbClr val="C2E39C"/>
                    </a:solidFill>
                  </a:tcPr>
                </a:tc>
              </a:tr>
              <a:tr h="438150">
                <a:tc gridSpan="4">
                  <a:txBody>
                    <a:bodyPr/>
                    <a:lstStyle/>
                    <a:p>
                      <a:pPr>
                        <a:lnSpc>
                          <a:spcPct val="100000"/>
                        </a:lnSpc>
                        <a:spcBef>
                          <a:spcPts val="45"/>
                        </a:spcBef>
                      </a:pPr>
                      <a:endParaRPr sz="1350">
                        <a:latin typeface="Times New Roman" panose="02020603050405020304" pitchFamily="18" charset="0"/>
                        <a:ea typeface="標楷體" panose="03000509000000000000" pitchFamily="65" charset="-120"/>
                        <a:cs typeface="Times New Roman" panose="02020603050405020304" pitchFamily="18" charset="0"/>
                      </a:endParaRPr>
                    </a:p>
                    <a:p>
                      <a:pPr marL="9525">
                        <a:lnSpc>
                          <a:spcPct val="100000"/>
                        </a:lnSpc>
                      </a:pPr>
                      <a:r>
                        <a:rPr sz="1500" baseline="2777" dirty="0">
                          <a:latin typeface="Times New Roman" panose="02020603050405020304" pitchFamily="18" charset="0"/>
                          <a:ea typeface="標楷體" panose="03000509000000000000" pitchFamily="65" charset="-120"/>
                          <a:cs typeface="Times New Roman" panose="02020603050405020304" pitchFamily="18" charset="0"/>
                        </a:rPr>
                        <a:t>資料來源：</a:t>
                      </a:r>
                      <a:r>
                        <a:rPr sz="1500" spc="-7" baseline="2777" dirty="0">
                          <a:latin typeface="Times New Roman" panose="02020603050405020304" pitchFamily="18" charset="0"/>
                          <a:ea typeface="標楷體" panose="03000509000000000000" pitchFamily="65" charset="-120"/>
                          <a:cs typeface="Times New Roman" panose="02020603050405020304" pitchFamily="18" charset="0"/>
                        </a:rPr>
                        <a:t>國家</a:t>
                      </a:r>
                      <a:r>
                        <a:rPr sz="1500" baseline="2777" dirty="0">
                          <a:latin typeface="Times New Roman" panose="02020603050405020304" pitchFamily="18" charset="0"/>
                          <a:ea typeface="標楷體" panose="03000509000000000000" pitchFamily="65" charset="-120"/>
                          <a:cs typeface="Times New Roman" panose="02020603050405020304" pitchFamily="18" charset="0"/>
                        </a:rPr>
                        <a:t>發</a:t>
                      </a:r>
                      <a:r>
                        <a:rPr sz="1500" spc="-7" baseline="2777" dirty="0">
                          <a:latin typeface="Times New Roman" panose="02020603050405020304" pitchFamily="18" charset="0"/>
                          <a:ea typeface="標楷體" panose="03000509000000000000" pitchFamily="65" charset="-120"/>
                          <a:cs typeface="Times New Roman" panose="02020603050405020304" pitchFamily="18" charset="0"/>
                        </a:rPr>
                        <a:t>展委</a:t>
                      </a:r>
                      <a:r>
                        <a:rPr sz="1500" baseline="2777" dirty="0">
                          <a:latin typeface="Times New Roman" panose="02020603050405020304" pitchFamily="18" charset="0"/>
                          <a:ea typeface="標楷體" panose="03000509000000000000" pitchFamily="65" charset="-120"/>
                          <a:cs typeface="Times New Roman" panose="02020603050405020304" pitchFamily="18" charset="0"/>
                        </a:rPr>
                        <a:t>員</a:t>
                      </a:r>
                      <a:r>
                        <a:rPr sz="1500" spc="-7" baseline="2777" dirty="0">
                          <a:latin typeface="Times New Roman" panose="02020603050405020304" pitchFamily="18" charset="0"/>
                          <a:ea typeface="標楷體" panose="03000509000000000000" pitchFamily="65" charset="-120"/>
                          <a:cs typeface="Times New Roman" panose="02020603050405020304" pitchFamily="18" charset="0"/>
                        </a:rPr>
                        <a:t>會「</a:t>
                      </a:r>
                      <a:r>
                        <a:rPr sz="1500" baseline="2777" dirty="0">
                          <a:latin typeface="Times New Roman" panose="02020603050405020304" pitchFamily="18" charset="0"/>
                          <a:ea typeface="標楷體" panose="03000509000000000000" pitchFamily="65" charset="-120"/>
                          <a:cs typeface="Times New Roman" panose="02020603050405020304" pitchFamily="18" charset="0"/>
                        </a:rPr>
                        <a:t>中</a:t>
                      </a:r>
                      <a:r>
                        <a:rPr sz="1500" spc="-7" baseline="2777" dirty="0">
                          <a:latin typeface="Times New Roman" panose="02020603050405020304" pitchFamily="18" charset="0"/>
                          <a:ea typeface="標楷體" panose="03000509000000000000" pitchFamily="65" charset="-120"/>
                          <a:cs typeface="Times New Roman" panose="02020603050405020304" pitchFamily="18" charset="0"/>
                        </a:rPr>
                        <a:t>華民</a:t>
                      </a:r>
                      <a:r>
                        <a:rPr sz="1500" baseline="2777" dirty="0">
                          <a:latin typeface="Times New Roman" panose="02020603050405020304" pitchFamily="18" charset="0"/>
                          <a:ea typeface="標楷體" panose="03000509000000000000" pitchFamily="65" charset="-120"/>
                          <a:cs typeface="Times New Roman" panose="02020603050405020304" pitchFamily="18" charset="0"/>
                        </a:rPr>
                        <a:t>國</a:t>
                      </a:r>
                      <a:r>
                        <a:rPr sz="1500" spc="-7" baseline="2777" dirty="0">
                          <a:latin typeface="Times New Roman" panose="02020603050405020304" pitchFamily="18" charset="0"/>
                          <a:ea typeface="標楷體" panose="03000509000000000000" pitchFamily="65" charset="-120"/>
                          <a:cs typeface="Times New Roman" panose="02020603050405020304" pitchFamily="18" charset="0"/>
                        </a:rPr>
                        <a:t>人口</a:t>
                      </a:r>
                      <a:r>
                        <a:rPr sz="1500" baseline="2777" dirty="0">
                          <a:latin typeface="Times New Roman" panose="02020603050405020304" pitchFamily="18" charset="0"/>
                          <a:ea typeface="標楷體" panose="03000509000000000000" pitchFamily="65" charset="-120"/>
                          <a:cs typeface="Times New Roman" panose="02020603050405020304" pitchFamily="18" charset="0"/>
                        </a:rPr>
                        <a:t>推計</a:t>
                      </a:r>
                      <a:r>
                        <a:rPr sz="1000" spc="-10" dirty="0">
                          <a:latin typeface="Times New Roman" panose="02020603050405020304" pitchFamily="18" charset="0"/>
                          <a:ea typeface="標楷體" panose="03000509000000000000" pitchFamily="65" charset="-120"/>
                          <a:cs typeface="Times New Roman" panose="02020603050405020304" pitchFamily="18" charset="0"/>
                        </a:rPr>
                        <a:t>(103</a:t>
                      </a:r>
                      <a:r>
                        <a:rPr sz="1500" baseline="2777" dirty="0">
                          <a:latin typeface="Times New Roman" panose="02020603050405020304" pitchFamily="18" charset="0"/>
                          <a:ea typeface="標楷體" panose="03000509000000000000" pitchFamily="65" charset="-120"/>
                          <a:cs typeface="Times New Roman" panose="02020603050405020304" pitchFamily="18" charset="0"/>
                        </a:rPr>
                        <a:t>至</a:t>
                      </a:r>
                      <a:r>
                        <a:rPr sz="1000" spc="-10" dirty="0">
                          <a:latin typeface="Times New Roman" panose="02020603050405020304" pitchFamily="18" charset="0"/>
                          <a:ea typeface="標楷體" panose="03000509000000000000" pitchFamily="65" charset="-120"/>
                          <a:cs typeface="Times New Roman" panose="02020603050405020304" pitchFamily="18" charset="0"/>
                        </a:rPr>
                        <a:t>150</a:t>
                      </a:r>
                      <a:r>
                        <a:rPr sz="1500" baseline="2777" dirty="0">
                          <a:latin typeface="Times New Roman" panose="02020603050405020304" pitchFamily="18" charset="0"/>
                          <a:ea typeface="標楷體" panose="03000509000000000000" pitchFamily="65" charset="-120"/>
                          <a:cs typeface="Times New Roman" panose="02020603050405020304" pitchFamily="18" charset="0"/>
                        </a:rPr>
                        <a:t>年</a:t>
                      </a:r>
                      <a:r>
                        <a:rPr sz="1000" spc="-10" dirty="0">
                          <a:latin typeface="Times New Roman" panose="02020603050405020304" pitchFamily="18" charset="0"/>
                          <a:ea typeface="標楷體" panose="03000509000000000000" pitchFamily="65" charset="-120"/>
                          <a:cs typeface="Times New Roman" panose="02020603050405020304" pitchFamily="18" charset="0"/>
                        </a:rPr>
                        <a:t>)</a:t>
                      </a:r>
                      <a:r>
                        <a:rPr sz="1500" baseline="2777" dirty="0">
                          <a:latin typeface="Times New Roman" panose="02020603050405020304" pitchFamily="18" charset="0"/>
                          <a:ea typeface="標楷體" panose="03000509000000000000" pitchFamily="65" charset="-120"/>
                          <a:cs typeface="Times New Roman" panose="02020603050405020304" pitchFamily="18" charset="0"/>
                        </a:rPr>
                        <a:t>中推計」</a:t>
                      </a:r>
                      <a:r>
                        <a:rPr sz="1500" spc="-997" baseline="2777" dirty="0">
                          <a:latin typeface="Times New Roman" panose="02020603050405020304" pitchFamily="18" charset="0"/>
                          <a:ea typeface="標楷體" panose="03000509000000000000" pitchFamily="65" charset="-120"/>
                          <a:cs typeface="Times New Roman" panose="02020603050405020304" pitchFamily="18" charset="0"/>
                        </a:rPr>
                        <a:t>推</a:t>
                      </a:r>
                      <a:r>
                        <a:rPr sz="1800" b="0" baseline="-27777"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1</a:t>
                      </a:r>
                      <a:r>
                        <a:rPr sz="1800" b="0" spc="-195" baseline="-27777"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 </a:t>
                      </a:r>
                      <a:r>
                        <a:rPr sz="1500" spc="-7" baseline="2777" dirty="0">
                          <a:latin typeface="Times New Roman" panose="02020603050405020304" pitchFamily="18" charset="0"/>
                          <a:ea typeface="標楷體" panose="03000509000000000000" pitchFamily="65" charset="-120"/>
                          <a:cs typeface="Times New Roman" panose="02020603050405020304" pitchFamily="18" charset="0"/>
                        </a:rPr>
                        <a:t>估數</a:t>
                      </a:r>
                      <a:r>
                        <a:rPr sz="1500" spc="0" baseline="2777" dirty="0">
                          <a:latin typeface="Times New Roman" panose="02020603050405020304" pitchFamily="18" charset="0"/>
                          <a:ea typeface="標楷體" panose="03000509000000000000" pitchFamily="65" charset="-120"/>
                          <a:cs typeface="Times New Roman" panose="02020603050405020304" pitchFamily="18" charset="0"/>
                        </a:rPr>
                        <a:t>據</a:t>
                      </a:r>
                      <a:r>
                        <a:rPr sz="1000" spc="-10" dirty="0">
                          <a:latin typeface="Times New Roman" panose="02020603050405020304" pitchFamily="18" charset="0"/>
                          <a:ea typeface="標楷體" panose="03000509000000000000" pitchFamily="65" charset="-120"/>
                          <a:cs typeface="Times New Roman" panose="02020603050405020304" pitchFamily="18" charset="0"/>
                        </a:rPr>
                        <a:t>(2014)</a:t>
                      </a:r>
                      <a:endParaRPr sz="10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5715" marB="0">
                    <a:lnT w="19050">
                      <a:solidFill>
                        <a:srgbClr val="4B4545"/>
                      </a:solidFill>
                      <a:prstDash val="solid"/>
                    </a:lnT>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lnT w="19050">
                      <a:solidFill>
                        <a:srgbClr val="4B4545"/>
                      </a:solidFill>
                      <a:prstDash val="solid"/>
                    </a:lnT>
                    <a:solidFill>
                      <a:srgbClr val="92D050"/>
                    </a:solidFill>
                  </a:tcPr>
                </a:tc>
              </a:tr>
            </a:tbl>
          </a:graphicData>
        </a:graphic>
      </p:graphicFrame>
      <p:sp>
        <p:nvSpPr>
          <p:cNvPr id="7" name="object 7"/>
          <p:cNvSpPr txBox="1"/>
          <p:nvPr/>
        </p:nvSpPr>
        <p:spPr>
          <a:xfrm>
            <a:off x="4551679" y="6622795"/>
            <a:ext cx="83820" cy="197490"/>
          </a:xfrm>
          <a:prstGeom prst="rect">
            <a:avLst/>
          </a:prstGeom>
        </p:spPr>
        <p:txBody>
          <a:bodyPr vert="horz" wrap="square" lIns="0" tIns="12700" rIns="0" bIns="0" rtlCol="0">
            <a:spAutoFit/>
          </a:bodyPr>
          <a:lstStyle/>
          <a:p>
            <a:pPr marL="12700">
              <a:lnSpc>
                <a:spcPct val="100000"/>
              </a:lnSpc>
              <a:spcBef>
                <a:spcPts val="100"/>
              </a:spcBef>
            </a:pPr>
            <a:r>
              <a:rPr sz="1200" b="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1</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380" y="215836"/>
            <a:ext cx="1957705" cy="518795"/>
          </a:xfrm>
          <a:custGeom>
            <a:avLst/>
            <a:gdLst/>
            <a:ahLst/>
            <a:cxnLst/>
            <a:rect l="l" t="t" r="r" b="b"/>
            <a:pathLst>
              <a:path w="1957705" h="518795">
                <a:moveTo>
                  <a:pt x="0" y="518604"/>
                </a:moveTo>
                <a:lnTo>
                  <a:pt x="1957451" y="518604"/>
                </a:lnTo>
                <a:lnTo>
                  <a:pt x="1957451" y="0"/>
                </a:lnTo>
                <a:lnTo>
                  <a:pt x="0" y="0"/>
                </a:lnTo>
                <a:lnTo>
                  <a:pt x="0" y="518604"/>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p:nvPr/>
        </p:nvSpPr>
        <p:spPr>
          <a:xfrm>
            <a:off x="330200" y="294208"/>
            <a:ext cx="1038860"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大會主題</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7924800" y="6237311"/>
            <a:ext cx="1219200" cy="536575"/>
          </a:xfrm>
          <a:custGeom>
            <a:avLst/>
            <a:gdLst/>
            <a:ahLst/>
            <a:cxnLst/>
            <a:rect l="l" t="t" r="r" b="b"/>
            <a:pathLst>
              <a:path w="1219200" h="536575">
                <a:moveTo>
                  <a:pt x="0" y="535990"/>
                </a:moveTo>
                <a:lnTo>
                  <a:pt x="1219200" y="535990"/>
                </a:lnTo>
                <a:lnTo>
                  <a:pt x="1219200" y="0"/>
                </a:lnTo>
                <a:lnTo>
                  <a:pt x="0" y="0"/>
                </a:lnTo>
                <a:lnTo>
                  <a:pt x="0" y="535990"/>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p:nvPr/>
        </p:nvSpPr>
        <p:spPr>
          <a:xfrm>
            <a:off x="1043609" y="1860930"/>
            <a:ext cx="7474584" cy="40005"/>
          </a:xfrm>
          <a:custGeom>
            <a:avLst/>
            <a:gdLst/>
            <a:ahLst/>
            <a:cxnLst/>
            <a:rect l="l" t="t" r="r" b="b"/>
            <a:pathLst>
              <a:path w="7474584" h="40005">
                <a:moveTo>
                  <a:pt x="0" y="40005"/>
                </a:moveTo>
                <a:lnTo>
                  <a:pt x="7474153" y="0"/>
                </a:lnTo>
              </a:path>
            </a:pathLst>
          </a:custGeom>
          <a:ln w="6350">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p:nvPr/>
        </p:nvSpPr>
        <p:spPr>
          <a:xfrm>
            <a:off x="4907570" y="5087980"/>
            <a:ext cx="2882881" cy="1427527"/>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object 10"/>
          <p:cNvSpPr/>
          <p:nvPr/>
        </p:nvSpPr>
        <p:spPr>
          <a:xfrm>
            <a:off x="5724144" y="4817871"/>
            <a:ext cx="897255" cy="872490"/>
          </a:xfrm>
          <a:custGeom>
            <a:avLst/>
            <a:gdLst/>
            <a:ahLst/>
            <a:cxnLst/>
            <a:rect l="l" t="t" r="r" b="b"/>
            <a:pathLst>
              <a:path w="897254" h="872489">
                <a:moveTo>
                  <a:pt x="0" y="436117"/>
                </a:moveTo>
                <a:lnTo>
                  <a:pt x="2631" y="483624"/>
                </a:lnTo>
                <a:lnTo>
                  <a:pt x="10344" y="529651"/>
                </a:lnTo>
                <a:lnTo>
                  <a:pt x="22864" y="573930"/>
                </a:lnTo>
                <a:lnTo>
                  <a:pt x="39918" y="616197"/>
                </a:lnTo>
                <a:lnTo>
                  <a:pt x="61232" y="656184"/>
                </a:lnTo>
                <a:lnTo>
                  <a:pt x="86534" y="693626"/>
                </a:lnTo>
                <a:lnTo>
                  <a:pt x="115550" y="728257"/>
                </a:lnTo>
                <a:lnTo>
                  <a:pt x="148006" y="759811"/>
                </a:lnTo>
                <a:lnTo>
                  <a:pt x="183629" y="788021"/>
                </a:lnTo>
                <a:lnTo>
                  <a:pt x="222146" y="812621"/>
                </a:lnTo>
                <a:lnTo>
                  <a:pt x="263283" y="833345"/>
                </a:lnTo>
                <a:lnTo>
                  <a:pt x="306766" y="849927"/>
                </a:lnTo>
                <a:lnTo>
                  <a:pt x="352323" y="862101"/>
                </a:lnTo>
                <a:lnTo>
                  <a:pt x="399680" y="869600"/>
                </a:lnTo>
                <a:lnTo>
                  <a:pt x="448563" y="872159"/>
                </a:lnTo>
                <a:lnTo>
                  <a:pt x="497448" y="869600"/>
                </a:lnTo>
                <a:lnTo>
                  <a:pt x="544810" y="862101"/>
                </a:lnTo>
                <a:lnTo>
                  <a:pt x="590374" y="849927"/>
                </a:lnTo>
                <a:lnTo>
                  <a:pt x="633866" y="833345"/>
                </a:lnTo>
                <a:lnTo>
                  <a:pt x="675014" y="812621"/>
                </a:lnTo>
                <a:lnTo>
                  <a:pt x="713542" y="788021"/>
                </a:lnTo>
                <a:lnTo>
                  <a:pt x="749178" y="759811"/>
                </a:lnTo>
                <a:lnTo>
                  <a:pt x="781647" y="728257"/>
                </a:lnTo>
                <a:lnTo>
                  <a:pt x="810675" y="693626"/>
                </a:lnTo>
                <a:lnTo>
                  <a:pt x="835989" y="656184"/>
                </a:lnTo>
                <a:lnTo>
                  <a:pt x="857314" y="616197"/>
                </a:lnTo>
                <a:lnTo>
                  <a:pt x="874377" y="573930"/>
                </a:lnTo>
                <a:lnTo>
                  <a:pt x="886904" y="529651"/>
                </a:lnTo>
                <a:lnTo>
                  <a:pt x="894621" y="483624"/>
                </a:lnTo>
                <a:lnTo>
                  <a:pt x="897254" y="436117"/>
                </a:lnTo>
                <a:lnTo>
                  <a:pt x="894621" y="388588"/>
                </a:lnTo>
                <a:lnTo>
                  <a:pt x="886904" y="342543"/>
                </a:lnTo>
                <a:lnTo>
                  <a:pt x="874377" y="298248"/>
                </a:lnTo>
                <a:lnTo>
                  <a:pt x="857314" y="255970"/>
                </a:lnTo>
                <a:lnTo>
                  <a:pt x="835989" y="215975"/>
                </a:lnTo>
                <a:lnTo>
                  <a:pt x="810675" y="178527"/>
                </a:lnTo>
                <a:lnTo>
                  <a:pt x="781647" y="143893"/>
                </a:lnTo>
                <a:lnTo>
                  <a:pt x="749178" y="112338"/>
                </a:lnTo>
                <a:lnTo>
                  <a:pt x="713542" y="84128"/>
                </a:lnTo>
                <a:lnTo>
                  <a:pt x="675014" y="59530"/>
                </a:lnTo>
                <a:lnTo>
                  <a:pt x="633866" y="38807"/>
                </a:lnTo>
                <a:lnTo>
                  <a:pt x="590374" y="22228"/>
                </a:lnTo>
                <a:lnTo>
                  <a:pt x="544810" y="10056"/>
                </a:lnTo>
                <a:lnTo>
                  <a:pt x="497448" y="2558"/>
                </a:lnTo>
                <a:lnTo>
                  <a:pt x="448563" y="0"/>
                </a:lnTo>
                <a:lnTo>
                  <a:pt x="399680" y="2558"/>
                </a:lnTo>
                <a:lnTo>
                  <a:pt x="352323" y="10056"/>
                </a:lnTo>
                <a:lnTo>
                  <a:pt x="306766" y="22228"/>
                </a:lnTo>
                <a:lnTo>
                  <a:pt x="263283" y="38807"/>
                </a:lnTo>
                <a:lnTo>
                  <a:pt x="222146" y="59530"/>
                </a:lnTo>
                <a:lnTo>
                  <a:pt x="183629" y="84128"/>
                </a:lnTo>
                <a:lnTo>
                  <a:pt x="148006" y="112338"/>
                </a:lnTo>
                <a:lnTo>
                  <a:pt x="115550" y="143893"/>
                </a:lnTo>
                <a:lnTo>
                  <a:pt x="86534" y="178527"/>
                </a:lnTo>
                <a:lnTo>
                  <a:pt x="61232" y="215975"/>
                </a:lnTo>
                <a:lnTo>
                  <a:pt x="39918" y="255970"/>
                </a:lnTo>
                <a:lnTo>
                  <a:pt x="22864" y="298248"/>
                </a:lnTo>
                <a:lnTo>
                  <a:pt x="10344" y="342543"/>
                </a:lnTo>
                <a:lnTo>
                  <a:pt x="2631" y="388588"/>
                </a:lnTo>
                <a:lnTo>
                  <a:pt x="0" y="436117"/>
                </a:lnTo>
                <a:close/>
              </a:path>
            </a:pathLst>
          </a:custGeom>
          <a:ln w="12700">
            <a:solidFill>
              <a:srgbClr val="34487C"/>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object 11"/>
          <p:cNvSpPr/>
          <p:nvPr/>
        </p:nvSpPr>
        <p:spPr>
          <a:xfrm>
            <a:off x="5370448" y="1950847"/>
            <a:ext cx="2112010" cy="3003422"/>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Shape 160"/>
          <p:cNvSpPr/>
          <p:nvPr/>
        </p:nvSpPr>
        <p:spPr>
          <a:xfrm>
            <a:off x="298116" y="4844124"/>
            <a:ext cx="4256976" cy="1605022"/>
          </a:xfrm>
          <a:prstGeom prst="roundRect">
            <a:avLst>
              <a:gd name="adj" fmla="val 10000"/>
            </a:avLst>
          </a:prstGeom>
          <a:solidFill>
            <a:srgbClr val="E4BE6F"/>
          </a:solidFill>
          <a:ln w="12700">
            <a:miter lim="400000"/>
          </a:ln>
        </p:spPr>
        <p:txBody>
          <a:bodyPr lIns="126557" tIns="35717" rIns="35717" bIns="35717" anchor="ctr"/>
          <a:lstStyle/>
          <a:p>
            <a:pPr>
              <a:defRPr sz="3600"/>
            </a:pPr>
            <a:r>
              <a:rPr lang="zh-TW" altLang="en-US" sz="2800" b="1" u="sng" dirty="0">
                <a:solidFill>
                  <a:srgbClr val="000000"/>
                </a:solidFill>
                <a:ea typeface="標楷體" panose="03000509000000000000" pitchFamily="65" charset="-120"/>
                <a:sym typeface="Didot"/>
              </a:rPr>
              <a:t>呼應</a:t>
            </a:r>
            <a:r>
              <a:rPr lang="zh-TW" altLang="en-US" sz="900" b="1" u="sng" dirty="0">
                <a:solidFill>
                  <a:srgbClr val="000000"/>
                </a:solidFill>
                <a:ea typeface="標楷體" panose="03000509000000000000" pitchFamily="65" charset="-120"/>
                <a:sym typeface="Didot"/>
              </a:rPr>
              <a:t> </a:t>
            </a:r>
            <a:r>
              <a:rPr lang="en-US" altLang="zh-TW" sz="2800" b="1" u="sng" dirty="0">
                <a:solidFill>
                  <a:srgbClr val="000000"/>
                </a:solidFill>
                <a:ea typeface="標楷體" panose="03000509000000000000" pitchFamily="65" charset="-120"/>
                <a:sym typeface="Didot"/>
              </a:rPr>
              <a:t>2017</a:t>
            </a:r>
            <a:r>
              <a:rPr lang="zh-TW" altLang="en-US" sz="900" b="1" u="sng" dirty="0">
                <a:solidFill>
                  <a:srgbClr val="000000"/>
                </a:solidFill>
                <a:ea typeface="標楷體" panose="03000509000000000000" pitchFamily="65" charset="-120"/>
                <a:sym typeface="Didot"/>
              </a:rPr>
              <a:t> </a:t>
            </a:r>
            <a:r>
              <a:rPr lang="zh-TW" altLang="en-US" sz="2800" b="1" u="sng" dirty="0">
                <a:solidFill>
                  <a:srgbClr val="000000"/>
                </a:solidFill>
                <a:ea typeface="標楷體" panose="03000509000000000000" pitchFamily="65" charset="-120"/>
                <a:sym typeface="Didot"/>
              </a:rPr>
              <a:t>年</a:t>
            </a:r>
            <a:r>
              <a:rPr lang="zh-TW" altLang="en-US" sz="900" b="1" u="sng" dirty="0">
                <a:solidFill>
                  <a:srgbClr val="000000"/>
                </a:solidFill>
                <a:ea typeface="標楷體" panose="03000509000000000000" pitchFamily="65" charset="-120"/>
                <a:sym typeface="Didot"/>
              </a:rPr>
              <a:t> </a:t>
            </a:r>
            <a:r>
              <a:rPr lang="en-US" altLang="zh-TW" sz="2800" b="1" u="sng" dirty="0">
                <a:solidFill>
                  <a:srgbClr val="000000"/>
                </a:solidFill>
                <a:ea typeface="標楷體" panose="03000509000000000000" pitchFamily="65" charset="-120"/>
                <a:sym typeface="Didot"/>
              </a:rPr>
              <a:t>APHA</a:t>
            </a:r>
            <a:r>
              <a:rPr lang="zh-TW" altLang="en-US" sz="900" b="1" u="sng" dirty="0">
                <a:solidFill>
                  <a:srgbClr val="000000"/>
                </a:solidFill>
                <a:ea typeface="標楷體" panose="03000509000000000000" pitchFamily="65" charset="-120"/>
                <a:sym typeface="Didot"/>
              </a:rPr>
              <a:t> </a:t>
            </a:r>
            <a:r>
              <a:rPr lang="zh-TW" altLang="en-US" sz="2800" b="1" u="sng" dirty="0">
                <a:solidFill>
                  <a:srgbClr val="000000"/>
                </a:solidFill>
                <a:ea typeface="標楷體" panose="03000509000000000000" pitchFamily="65" charset="-120"/>
                <a:sym typeface="Didot"/>
              </a:rPr>
              <a:t>之主題</a:t>
            </a:r>
            <a:endParaRPr lang="en-US" altLang="zh-TW" sz="2800" b="1" u="sng" dirty="0">
              <a:solidFill>
                <a:srgbClr val="000000"/>
              </a:solidFill>
              <a:ea typeface="標楷體" panose="03000509000000000000" pitchFamily="65" charset="-120"/>
              <a:sym typeface="Didot"/>
            </a:endParaRPr>
          </a:p>
          <a:p>
            <a:pPr>
              <a:defRPr sz="3600"/>
            </a:pPr>
            <a:r>
              <a:rPr lang="en-US" altLang="zh-TW" sz="2400" b="1" dirty="0">
                <a:solidFill>
                  <a:prstClr val="black"/>
                </a:solidFill>
                <a:ea typeface="標楷體" panose="03000509000000000000" pitchFamily="65" charset="-120"/>
              </a:rPr>
              <a:t>Creating the Healthiest Nation: </a:t>
            </a:r>
            <a:r>
              <a:rPr lang="en-US" altLang="zh-TW" sz="2400" b="1" dirty="0">
                <a:ea typeface="標楷體" panose="03000509000000000000" pitchFamily="65" charset="-120"/>
              </a:rPr>
              <a:t>Climate Changes Health</a:t>
            </a:r>
            <a:endParaRPr sz="2800" b="1" dirty="0">
              <a:ea typeface="標楷體" panose="03000509000000000000" pitchFamily="65" charset="-120"/>
              <a:sym typeface="Didot"/>
            </a:endParaRPr>
          </a:p>
        </p:txBody>
      </p:sp>
      <p:sp>
        <p:nvSpPr>
          <p:cNvPr id="14" name="Shape 134"/>
          <p:cNvSpPr/>
          <p:nvPr/>
        </p:nvSpPr>
        <p:spPr>
          <a:xfrm>
            <a:off x="330200" y="2060373"/>
            <a:ext cx="4601844" cy="2380457"/>
          </a:xfrm>
          <a:prstGeom prst="roundRect">
            <a:avLst>
              <a:gd name="adj" fmla="val 10000"/>
            </a:avLst>
          </a:prstGeom>
          <a:blipFill>
            <a:blip r:embed="rId4"/>
          </a:blipFill>
          <a:ln w="12700">
            <a:miter lim="400000"/>
          </a:ln>
        </p:spPr>
        <p:txBody>
          <a:bodyPr lIns="126557" tIns="35717" rIns="35717" bIns="35717" anchor="ctr"/>
          <a:lstStyle/>
          <a:p>
            <a:pPr>
              <a:defRPr sz="2800" b="1"/>
            </a:pPr>
            <a:r>
              <a:rPr lang="zh-TW" altLang="en-US" sz="2400" b="1" u="sng" dirty="0">
                <a:solidFill>
                  <a:srgbClr val="000000"/>
                </a:solidFill>
                <a:ea typeface="標楷體" panose="03000509000000000000" pitchFamily="65" charset="-120"/>
                <a:sym typeface="Palatino"/>
              </a:rPr>
              <a:t>世界衛生組織</a:t>
            </a:r>
            <a:endParaRPr lang="en-US" altLang="zh-TW" sz="2400" b="1" u="sng" dirty="0">
              <a:solidFill>
                <a:srgbClr val="000000"/>
              </a:solidFill>
              <a:ea typeface="標楷體" panose="03000509000000000000" pitchFamily="65" charset="-120"/>
              <a:sym typeface="Palatino"/>
            </a:endParaRPr>
          </a:p>
          <a:p>
            <a:pPr marL="254474" indent="-254474">
              <a:spcBef>
                <a:spcPts val="844"/>
              </a:spcBef>
              <a:spcAft>
                <a:spcPts val="422"/>
              </a:spcAft>
              <a:buSzPct val="70000"/>
            </a:pPr>
            <a:r>
              <a:rPr lang="en-US" altLang="zh-TW" sz="2000" b="1" dirty="0">
                <a:solidFill>
                  <a:prstClr val="black"/>
                </a:solidFill>
                <a:ea typeface="標楷體" panose="03000509000000000000" pitchFamily="65" charset="-120"/>
              </a:rPr>
              <a:t>Health in 2015:  from </a:t>
            </a:r>
            <a:r>
              <a:rPr lang="en-US" altLang="zh-TW" sz="2000" b="1" dirty="0" smtClean="0">
                <a:solidFill>
                  <a:srgbClr val="C00000"/>
                </a:solidFill>
                <a:ea typeface="標楷體" panose="03000509000000000000" pitchFamily="65" charset="-120"/>
              </a:rPr>
              <a:t>SDGs</a:t>
            </a:r>
          </a:p>
          <a:p>
            <a:pPr marL="711674" lvl="1" indent="-254474">
              <a:spcBef>
                <a:spcPts val="844"/>
              </a:spcBef>
              <a:spcAft>
                <a:spcPts val="422"/>
              </a:spcAft>
              <a:buSzPct val="70000"/>
            </a:pPr>
            <a:r>
              <a:rPr lang="en-US" altLang="zh-TW" sz="2000" b="1" dirty="0" smtClean="0">
                <a:ea typeface="標楷體" panose="03000509000000000000" pitchFamily="65" charset="-120"/>
              </a:rPr>
              <a:t>-A new era for global public health </a:t>
            </a:r>
            <a:r>
              <a:rPr lang="en-US" altLang="zh-TW" sz="2000" b="1" dirty="0">
                <a:ea typeface="標楷體" panose="03000509000000000000" pitchFamily="65" charset="-120"/>
              </a:rPr>
              <a:t>(2016-2030)</a:t>
            </a:r>
          </a:p>
          <a:p>
            <a:pPr marL="254474" indent="-254474">
              <a:spcBef>
                <a:spcPts val="844"/>
              </a:spcBef>
              <a:spcAft>
                <a:spcPts val="422"/>
              </a:spcAft>
              <a:buSzPct val="70000"/>
            </a:pPr>
            <a:r>
              <a:rPr lang="en-US" altLang="zh-TW" sz="2000" b="1" dirty="0">
                <a:solidFill>
                  <a:prstClr val="black"/>
                </a:solidFill>
                <a:ea typeface="標楷體" panose="03000509000000000000" pitchFamily="65" charset="-120"/>
              </a:rPr>
              <a:t>World Health Statistics 2017: Monitoring health for the </a:t>
            </a:r>
            <a:r>
              <a:rPr lang="en-US" altLang="zh-TW" sz="2000" dirty="0">
                <a:solidFill>
                  <a:srgbClr val="C00000"/>
                </a:solidFill>
                <a:ea typeface="標楷體" panose="03000509000000000000" pitchFamily="65" charset="-120"/>
              </a:rPr>
              <a:t>SDGs</a:t>
            </a:r>
            <a:r>
              <a:rPr lang="zh-TW" altLang="en-US" sz="2000" b="1" dirty="0">
                <a:solidFill>
                  <a:prstClr val="black"/>
                </a:solidFill>
                <a:ea typeface="標楷體" panose="03000509000000000000" pitchFamily="65" charset="-120"/>
              </a:rPr>
              <a:t>」</a:t>
            </a:r>
            <a:endParaRPr lang="en-US" altLang="zh-TW" sz="2400" b="1" u="sng" dirty="0">
              <a:solidFill>
                <a:srgbClr val="000000"/>
              </a:solidFill>
              <a:ea typeface="標楷體" panose="03000509000000000000" pitchFamily="65" charset="-120"/>
              <a:sym typeface="Palatino"/>
            </a:endParaRPr>
          </a:p>
        </p:txBody>
      </p:sp>
      <p:sp>
        <p:nvSpPr>
          <p:cNvPr id="16" name="標題 4"/>
          <p:cNvSpPr>
            <a:spLocks noGrp="1"/>
          </p:cNvSpPr>
          <p:nvPr>
            <p:ph type="title"/>
          </p:nvPr>
        </p:nvSpPr>
        <p:spPr>
          <a:xfrm>
            <a:off x="609005" y="684997"/>
            <a:ext cx="8229600" cy="1143000"/>
          </a:xfrm>
        </p:spPr>
        <p:txBody>
          <a:bodyPr>
            <a:noAutofit/>
          </a:bodyPr>
          <a:lstStyle/>
          <a:p>
            <a:pPr algn="ctr"/>
            <a:r>
              <a:rPr lang="zh-TW" altLang="en-US" sz="3200" b="1" dirty="0">
                <a:latin typeface="標楷體" panose="03000509000000000000" pitchFamily="65" charset="-120"/>
                <a:ea typeface="標楷體" panose="03000509000000000000" pitchFamily="65" charset="-120"/>
              </a:rPr>
              <a:t>永續發展與公共衛生</a:t>
            </a:r>
            <a:r>
              <a:rPr lang="en-US" altLang="zh-TW" sz="3200" b="1" dirty="0">
                <a:latin typeface="標楷體" panose="03000509000000000000" pitchFamily="65" charset="-120"/>
                <a:ea typeface="標楷體" panose="03000509000000000000" pitchFamily="65" charset="-120"/>
              </a:rPr>
              <a:t/>
            </a:r>
            <a:br>
              <a:rPr lang="en-US" altLang="zh-TW" sz="3200" b="1" dirty="0">
                <a:latin typeface="標楷體" panose="03000509000000000000" pitchFamily="65" charset="-120"/>
                <a:ea typeface="標楷體" panose="03000509000000000000" pitchFamily="65" charset="-120"/>
              </a:rPr>
            </a:br>
            <a:r>
              <a:rPr lang="zh-TW" altLang="en-US" sz="32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Sustainable Development and Public Health</a:t>
            </a:r>
            <a:endParaRPr lang="zh-TW" altLang="en-US" sz="3200" b="1" dirty="0">
              <a:latin typeface="標楷體" panose="03000509000000000000" pitchFamily="65" charset="-120"/>
              <a:ea typeface="標楷體" panose="03000509000000000000" pitchFamily="65"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550" y="96888"/>
            <a:ext cx="8969375" cy="6065901"/>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 name="object 3"/>
          <p:cNvSpPr txBox="1"/>
          <p:nvPr/>
        </p:nvSpPr>
        <p:spPr>
          <a:xfrm>
            <a:off x="707542" y="6427114"/>
            <a:ext cx="18097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cs typeface="Times New Roman" panose="02020603050405020304" pitchFamily="18" charset="0"/>
              </a:rPr>
              <a:t>13</a:t>
            </a:r>
            <a:endParaRPr sz="1200">
              <a:latin typeface="Times New Roman" panose="02020603050405020304" pitchFamily="18" charset="0"/>
              <a:cs typeface="Times New Roman" panose="02020603050405020304" pitchFamily="18" charset="0"/>
            </a:endParaRPr>
          </a:p>
        </p:txBody>
      </p:sp>
      <p:sp>
        <p:nvSpPr>
          <p:cNvPr id="4" name="object 4"/>
          <p:cNvSpPr/>
          <p:nvPr/>
        </p:nvSpPr>
        <p:spPr>
          <a:xfrm>
            <a:off x="5436108" y="2636901"/>
            <a:ext cx="1381760" cy="1368425"/>
          </a:xfrm>
          <a:custGeom>
            <a:avLst/>
            <a:gdLst/>
            <a:ahLst/>
            <a:cxnLst/>
            <a:rect l="l" t="t" r="r" b="b"/>
            <a:pathLst>
              <a:path w="1381759" h="1368425">
                <a:moveTo>
                  <a:pt x="0" y="684149"/>
                </a:moveTo>
                <a:lnTo>
                  <a:pt x="1593" y="730972"/>
                </a:lnTo>
                <a:lnTo>
                  <a:pt x="6305" y="776950"/>
                </a:lnTo>
                <a:lnTo>
                  <a:pt x="14033" y="821981"/>
                </a:lnTo>
                <a:lnTo>
                  <a:pt x="24673" y="865962"/>
                </a:lnTo>
                <a:lnTo>
                  <a:pt x="38123" y="908792"/>
                </a:lnTo>
                <a:lnTo>
                  <a:pt x="54280" y="950368"/>
                </a:lnTo>
                <a:lnTo>
                  <a:pt x="73041" y="990589"/>
                </a:lnTo>
                <a:lnTo>
                  <a:pt x="94304" y="1029353"/>
                </a:lnTo>
                <a:lnTo>
                  <a:pt x="117965" y="1066558"/>
                </a:lnTo>
                <a:lnTo>
                  <a:pt x="143922" y="1102101"/>
                </a:lnTo>
                <a:lnTo>
                  <a:pt x="172071" y="1135881"/>
                </a:lnTo>
                <a:lnTo>
                  <a:pt x="202310" y="1167796"/>
                </a:lnTo>
                <a:lnTo>
                  <a:pt x="234537" y="1197744"/>
                </a:lnTo>
                <a:lnTo>
                  <a:pt x="268647" y="1225623"/>
                </a:lnTo>
                <a:lnTo>
                  <a:pt x="304539" y="1251330"/>
                </a:lnTo>
                <a:lnTo>
                  <a:pt x="342109" y="1274764"/>
                </a:lnTo>
                <a:lnTo>
                  <a:pt x="381255" y="1295824"/>
                </a:lnTo>
                <a:lnTo>
                  <a:pt x="421874" y="1314406"/>
                </a:lnTo>
                <a:lnTo>
                  <a:pt x="463862" y="1330409"/>
                </a:lnTo>
                <a:lnTo>
                  <a:pt x="507118" y="1343731"/>
                </a:lnTo>
                <a:lnTo>
                  <a:pt x="551537" y="1354270"/>
                </a:lnTo>
                <a:lnTo>
                  <a:pt x="597018" y="1361925"/>
                </a:lnTo>
                <a:lnTo>
                  <a:pt x="643458" y="1366592"/>
                </a:lnTo>
                <a:lnTo>
                  <a:pt x="690752" y="1368171"/>
                </a:lnTo>
                <a:lnTo>
                  <a:pt x="738048" y="1366592"/>
                </a:lnTo>
                <a:lnTo>
                  <a:pt x="784489" y="1361925"/>
                </a:lnTo>
                <a:lnTo>
                  <a:pt x="829973" y="1354270"/>
                </a:lnTo>
                <a:lnTo>
                  <a:pt x="874397" y="1343731"/>
                </a:lnTo>
                <a:lnTo>
                  <a:pt x="917657" y="1330409"/>
                </a:lnTo>
                <a:lnTo>
                  <a:pt x="959651" y="1314406"/>
                </a:lnTo>
                <a:lnTo>
                  <a:pt x="1000276" y="1295824"/>
                </a:lnTo>
                <a:lnTo>
                  <a:pt x="1039429" y="1274764"/>
                </a:lnTo>
                <a:lnTo>
                  <a:pt x="1077006" y="1251330"/>
                </a:lnTo>
                <a:lnTo>
                  <a:pt x="1112905" y="1225623"/>
                </a:lnTo>
                <a:lnTo>
                  <a:pt x="1147024" y="1197744"/>
                </a:lnTo>
                <a:lnTo>
                  <a:pt x="1179258" y="1167796"/>
                </a:lnTo>
                <a:lnTo>
                  <a:pt x="1209505" y="1135881"/>
                </a:lnTo>
                <a:lnTo>
                  <a:pt x="1237662" y="1102101"/>
                </a:lnTo>
                <a:lnTo>
                  <a:pt x="1263627" y="1066558"/>
                </a:lnTo>
                <a:lnTo>
                  <a:pt x="1287295" y="1029353"/>
                </a:lnTo>
                <a:lnTo>
                  <a:pt x="1308564" y="990589"/>
                </a:lnTo>
                <a:lnTo>
                  <a:pt x="1327332" y="950368"/>
                </a:lnTo>
                <a:lnTo>
                  <a:pt x="1343495" y="908792"/>
                </a:lnTo>
                <a:lnTo>
                  <a:pt x="1356950" y="865962"/>
                </a:lnTo>
                <a:lnTo>
                  <a:pt x="1367594" y="821981"/>
                </a:lnTo>
                <a:lnTo>
                  <a:pt x="1375325" y="776950"/>
                </a:lnTo>
                <a:lnTo>
                  <a:pt x="1380038" y="730972"/>
                </a:lnTo>
                <a:lnTo>
                  <a:pt x="1381633" y="684149"/>
                </a:lnTo>
                <a:lnTo>
                  <a:pt x="1380038" y="637310"/>
                </a:lnTo>
                <a:lnTo>
                  <a:pt x="1375325" y="591318"/>
                </a:lnTo>
                <a:lnTo>
                  <a:pt x="1367594" y="546274"/>
                </a:lnTo>
                <a:lnTo>
                  <a:pt x="1356950" y="502282"/>
                </a:lnTo>
                <a:lnTo>
                  <a:pt x="1343495" y="459441"/>
                </a:lnTo>
                <a:lnTo>
                  <a:pt x="1327332" y="417855"/>
                </a:lnTo>
                <a:lnTo>
                  <a:pt x="1308564" y="377626"/>
                </a:lnTo>
                <a:lnTo>
                  <a:pt x="1287295" y="338854"/>
                </a:lnTo>
                <a:lnTo>
                  <a:pt x="1263627" y="301643"/>
                </a:lnTo>
                <a:lnTo>
                  <a:pt x="1237662" y="266094"/>
                </a:lnTo>
                <a:lnTo>
                  <a:pt x="1209505" y="232309"/>
                </a:lnTo>
                <a:lnTo>
                  <a:pt x="1179258" y="200390"/>
                </a:lnTo>
                <a:lnTo>
                  <a:pt x="1147024" y="170438"/>
                </a:lnTo>
                <a:lnTo>
                  <a:pt x="1112905" y="142557"/>
                </a:lnTo>
                <a:lnTo>
                  <a:pt x="1077006" y="116847"/>
                </a:lnTo>
                <a:lnTo>
                  <a:pt x="1039429" y="93410"/>
                </a:lnTo>
                <a:lnTo>
                  <a:pt x="1000276" y="72350"/>
                </a:lnTo>
                <a:lnTo>
                  <a:pt x="959651" y="53766"/>
                </a:lnTo>
                <a:lnTo>
                  <a:pt x="917657" y="37762"/>
                </a:lnTo>
                <a:lnTo>
                  <a:pt x="874397" y="24439"/>
                </a:lnTo>
                <a:lnTo>
                  <a:pt x="829973" y="13900"/>
                </a:lnTo>
                <a:lnTo>
                  <a:pt x="784489" y="6245"/>
                </a:lnTo>
                <a:lnTo>
                  <a:pt x="738048" y="1578"/>
                </a:lnTo>
                <a:lnTo>
                  <a:pt x="690752" y="0"/>
                </a:lnTo>
                <a:lnTo>
                  <a:pt x="643458" y="1578"/>
                </a:lnTo>
                <a:lnTo>
                  <a:pt x="597018" y="6245"/>
                </a:lnTo>
                <a:lnTo>
                  <a:pt x="551537" y="13900"/>
                </a:lnTo>
                <a:lnTo>
                  <a:pt x="507118" y="24439"/>
                </a:lnTo>
                <a:lnTo>
                  <a:pt x="463862" y="37762"/>
                </a:lnTo>
                <a:lnTo>
                  <a:pt x="421874" y="53766"/>
                </a:lnTo>
                <a:lnTo>
                  <a:pt x="381255" y="72350"/>
                </a:lnTo>
                <a:lnTo>
                  <a:pt x="342109" y="93410"/>
                </a:lnTo>
                <a:lnTo>
                  <a:pt x="304539" y="116847"/>
                </a:lnTo>
                <a:lnTo>
                  <a:pt x="268647" y="142557"/>
                </a:lnTo>
                <a:lnTo>
                  <a:pt x="234537" y="170438"/>
                </a:lnTo>
                <a:lnTo>
                  <a:pt x="202311" y="200390"/>
                </a:lnTo>
                <a:lnTo>
                  <a:pt x="172071" y="232309"/>
                </a:lnTo>
                <a:lnTo>
                  <a:pt x="143922" y="266094"/>
                </a:lnTo>
                <a:lnTo>
                  <a:pt x="117965" y="301643"/>
                </a:lnTo>
                <a:lnTo>
                  <a:pt x="94304" y="338854"/>
                </a:lnTo>
                <a:lnTo>
                  <a:pt x="73041" y="377626"/>
                </a:lnTo>
                <a:lnTo>
                  <a:pt x="54280" y="417855"/>
                </a:lnTo>
                <a:lnTo>
                  <a:pt x="38123" y="459441"/>
                </a:lnTo>
                <a:lnTo>
                  <a:pt x="24673" y="502282"/>
                </a:lnTo>
                <a:lnTo>
                  <a:pt x="14033" y="546274"/>
                </a:lnTo>
                <a:lnTo>
                  <a:pt x="6305" y="591318"/>
                </a:lnTo>
                <a:lnTo>
                  <a:pt x="1593" y="637310"/>
                </a:lnTo>
                <a:lnTo>
                  <a:pt x="0" y="684149"/>
                </a:lnTo>
                <a:close/>
              </a:path>
            </a:pathLst>
          </a:custGeom>
          <a:ln w="12700">
            <a:solidFill>
              <a:srgbClr val="34487C"/>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1182" y="153416"/>
            <a:ext cx="2196465" cy="543560"/>
          </a:xfrm>
          <a:prstGeom prst="rect">
            <a:avLst/>
          </a:prstGeom>
        </p:spPr>
        <p:txBody>
          <a:bodyPr vert="horz" wrap="square" lIns="0" tIns="12065" rIns="0" bIns="0" rtlCol="0">
            <a:spAutoFit/>
          </a:bodyPr>
          <a:lstStyle/>
          <a:p>
            <a:pPr marL="12700">
              <a:lnSpc>
                <a:spcPct val="100000"/>
              </a:lnSpc>
              <a:spcBef>
                <a:spcPts val="95"/>
              </a:spcBef>
            </a:pPr>
            <a:r>
              <a:rPr sz="3400" b="0" spc="-10" dirty="0">
                <a:latin typeface="Calibri Light"/>
                <a:cs typeface="Calibri Light"/>
              </a:rPr>
              <a:t>The </a:t>
            </a:r>
            <a:r>
              <a:rPr sz="3400" b="0" spc="-5" dirty="0">
                <a:latin typeface="Calibri Light"/>
                <a:cs typeface="Calibri Light"/>
              </a:rPr>
              <a:t>17</a:t>
            </a:r>
            <a:r>
              <a:rPr sz="3400" b="0" spc="-70" dirty="0">
                <a:latin typeface="Calibri Light"/>
                <a:cs typeface="Calibri Light"/>
              </a:rPr>
              <a:t> </a:t>
            </a:r>
            <a:r>
              <a:rPr sz="3400" b="0" spc="-5" dirty="0">
                <a:latin typeface="Calibri Light"/>
                <a:cs typeface="Calibri Light"/>
              </a:rPr>
              <a:t>SDGs</a:t>
            </a:r>
            <a:endParaRPr sz="3400">
              <a:latin typeface="Calibri Light"/>
              <a:cs typeface="Calibri Light"/>
            </a:endParaRPr>
          </a:p>
        </p:txBody>
      </p:sp>
      <p:sp>
        <p:nvSpPr>
          <p:cNvPr id="3" name="object 3"/>
          <p:cNvSpPr txBox="1"/>
          <p:nvPr/>
        </p:nvSpPr>
        <p:spPr>
          <a:xfrm>
            <a:off x="707542"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14</a:t>
            </a:r>
            <a:endParaRPr sz="1200">
              <a:latin typeface="Calibri"/>
              <a:cs typeface="Calibri"/>
            </a:endParaRPr>
          </a:p>
        </p:txBody>
      </p:sp>
      <p:sp>
        <p:nvSpPr>
          <p:cNvPr id="4" name="object 4"/>
          <p:cNvSpPr/>
          <p:nvPr/>
        </p:nvSpPr>
        <p:spPr>
          <a:xfrm>
            <a:off x="0" y="1142961"/>
            <a:ext cx="9143967" cy="536613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875014" y="6423152"/>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14</a:t>
            </a:r>
            <a:endParaRPr sz="1200">
              <a:latin typeface="Calibri"/>
              <a:cs typeface="Calibri"/>
            </a:endParaRPr>
          </a:p>
        </p:txBody>
      </p:sp>
      <p:sp>
        <p:nvSpPr>
          <p:cNvPr id="6" name="object 6"/>
          <p:cNvSpPr/>
          <p:nvPr/>
        </p:nvSpPr>
        <p:spPr>
          <a:xfrm>
            <a:off x="9121139" y="5929338"/>
            <a:ext cx="0" cy="714375"/>
          </a:xfrm>
          <a:custGeom>
            <a:avLst/>
            <a:gdLst/>
            <a:ahLst/>
            <a:cxnLst/>
            <a:rect l="l" t="t" r="r" b="b"/>
            <a:pathLst>
              <a:path h="714375">
                <a:moveTo>
                  <a:pt x="0" y="0"/>
                </a:moveTo>
                <a:lnTo>
                  <a:pt x="0" y="714374"/>
                </a:lnTo>
              </a:path>
            </a:pathLst>
          </a:custGeom>
          <a:ln w="45718">
            <a:solidFill>
              <a:srgbClr val="FFFFFF"/>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865" y="782258"/>
            <a:ext cx="6672071" cy="997709"/>
          </a:xfrm>
          <a:prstGeom prst="rect">
            <a:avLst/>
          </a:prstGeom>
        </p:spPr>
        <p:txBody>
          <a:bodyPr vert="horz" wrap="square" lIns="0" tIns="83820" rIns="0" bIns="0" rtlCol="0">
            <a:spAutoFit/>
          </a:bodyPr>
          <a:lstStyle/>
          <a:p>
            <a:pPr marL="1203960">
              <a:lnSpc>
                <a:spcPct val="100000"/>
              </a:lnSpc>
              <a:spcBef>
                <a:spcPts val="660"/>
              </a:spcBef>
            </a:pPr>
            <a:r>
              <a:rPr sz="3200" b="1" spc="0" dirty="0">
                <a:latin typeface="Times New Roman" panose="02020603050405020304" pitchFamily="18" charset="0"/>
                <a:ea typeface="標楷體" panose="03000509000000000000" pitchFamily="65" charset="-120"/>
                <a:cs typeface="Times New Roman" panose="02020603050405020304" pitchFamily="18" charset="0"/>
              </a:rPr>
              <a:t>永續</a:t>
            </a:r>
            <a:r>
              <a:rPr sz="3200" b="1" spc="-15" dirty="0">
                <a:latin typeface="Times New Roman" panose="02020603050405020304" pitchFamily="18" charset="0"/>
                <a:ea typeface="標楷體" panose="03000509000000000000" pitchFamily="65" charset="-120"/>
                <a:cs typeface="Times New Roman" panose="02020603050405020304" pitchFamily="18" charset="0"/>
              </a:rPr>
              <a:t>發</a:t>
            </a:r>
            <a:r>
              <a:rPr sz="3200" b="1" spc="0" dirty="0">
                <a:latin typeface="Times New Roman" panose="02020603050405020304" pitchFamily="18" charset="0"/>
                <a:ea typeface="標楷體" panose="03000509000000000000" pitchFamily="65" charset="-120"/>
                <a:cs typeface="Times New Roman" panose="02020603050405020304" pitchFamily="18" charset="0"/>
              </a:rPr>
              <a:t>展與</a:t>
            </a:r>
            <a:r>
              <a:rPr sz="3200" b="1" spc="-15" dirty="0">
                <a:latin typeface="Times New Roman" panose="02020603050405020304" pitchFamily="18" charset="0"/>
                <a:ea typeface="標楷體" panose="03000509000000000000" pitchFamily="65" charset="-120"/>
                <a:cs typeface="Times New Roman" panose="02020603050405020304" pitchFamily="18" charset="0"/>
              </a:rPr>
              <a:t>公</a:t>
            </a:r>
            <a:r>
              <a:rPr sz="3200" b="1" spc="0" dirty="0">
                <a:latin typeface="Times New Roman" panose="02020603050405020304" pitchFamily="18" charset="0"/>
                <a:ea typeface="標楷體" panose="03000509000000000000" pitchFamily="65" charset="-120"/>
                <a:cs typeface="Times New Roman" panose="02020603050405020304" pitchFamily="18" charset="0"/>
              </a:rPr>
              <a:t>共衛生</a:t>
            </a:r>
            <a:endParaRPr sz="32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ct val="100000"/>
              </a:lnSpc>
              <a:spcBef>
                <a:spcPts val="420"/>
              </a:spcBef>
              <a:tabLst>
                <a:tab pos="1839595" algn="l"/>
                <a:tab pos="3668395" algn="l"/>
                <a:tab pos="4277995" algn="l"/>
                <a:tab pos="5344795" algn="l"/>
              </a:tabLst>
            </a:pPr>
            <a:r>
              <a:rPr sz="2400" b="1" spc="-30" dirty="0" smtClean="0">
                <a:latin typeface="Meiryo" panose="020B0604030504040204" pitchFamily="34" charset="-128"/>
                <a:ea typeface="Meiryo" panose="020B0604030504040204" pitchFamily="34" charset="-128"/>
                <a:cs typeface="Meiryo" panose="020B0604030504040204" pitchFamily="34" charset="-128"/>
              </a:rPr>
              <a:t>Sustain</a:t>
            </a:r>
            <a:r>
              <a:rPr sz="2400" b="1" spc="-45" dirty="0" smtClean="0">
                <a:latin typeface="Meiryo" panose="020B0604030504040204" pitchFamily="34" charset="-128"/>
                <a:ea typeface="Meiryo" panose="020B0604030504040204" pitchFamily="34" charset="-128"/>
                <a:cs typeface="Meiryo" panose="020B0604030504040204" pitchFamily="34" charset="-128"/>
              </a:rPr>
              <a:t>a</a:t>
            </a:r>
            <a:r>
              <a:rPr sz="2400" b="1" dirty="0" smtClean="0">
                <a:latin typeface="Meiryo" panose="020B0604030504040204" pitchFamily="34" charset="-128"/>
                <a:ea typeface="Meiryo" panose="020B0604030504040204" pitchFamily="34" charset="-128"/>
                <a:cs typeface="Meiryo" panose="020B0604030504040204" pitchFamily="34" charset="-128"/>
              </a:rPr>
              <a:t>ble</a:t>
            </a:r>
            <a:r>
              <a:rPr lang="en-US" sz="2400" b="1" dirty="0" smtClean="0">
                <a:latin typeface="Meiryo" panose="020B0604030504040204" pitchFamily="34" charset="-128"/>
                <a:ea typeface="Meiryo" panose="020B0604030504040204" pitchFamily="34" charset="-128"/>
                <a:cs typeface="Meiryo" panose="020B0604030504040204" pitchFamily="34" charset="-128"/>
              </a:rPr>
              <a:t> </a:t>
            </a:r>
            <a:r>
              <a:rPr sz="2400" b="1" spc="-235" dirty="0" smtClean="0">
                <a:latin typeface="Meiryo" panose="020B0604030504040204" pitchFamily="34" charset="-128"/>
                <a:ea typeface="Meiryo" panose="020B0604030504040204" pitchFamily="34" charset="-128"/>
                <a:cs typeface="Meiryo" panose="020B0604030504040204" pitchFamily="34" charset="-128"/>
              </a:rPr>
              <a:t>Development</a:t>
            </a:r>
            <a:r>
              <a:rPr lang="en-US" sz="2400" b="1" spc="-235" dirty="0" smtClean="0">
                <a:latin typeface="Meiryo" panose="020B0604030504040204" pitchFamily="34" charset="-128"/>
                <a:ea typeface="Meiryo" panose="020B0604030504040204" pitchFamily="34" charset="-128"/>
                <a:cs typeface="Meiryo" panose="020B0604030504040204" pitchFamily="34" charset="-128"/>
              </a:rPr>
              <a:t>  a</a:t>
            </a:r>
            <a:r>
              <a:rPr sz="2400" b="1" spc="-270" dirty="0" smtClean="0">
                <a:latin typeface="Meiryo" panose="020B0604030504040204" pitchFamily="34" charset="-128"/>
                <a:ea typeface="Meiryo" panose="020B0604030504040204" pitchFamily="34" charset="-128"/>
                <a:cs typeface="Meiryo" panose="020B0604030504040204" pitchFamily="34" charset="-128"/>
              </a:rPr>
              <a:t>nd</a:t>
            </a:r>
            <a:r>
              <a:rPr lang="en-US" sz="2400" b="1" spc="-270" dirty="0" smtClean="0">
                <a:latin typeface="Meiryo" panose="020B0604030504040204" pitchFamily="34" charset="-128"/>
                <a:ea typeface="Meiryo" panose="020B0604030504040204" pitchFamily="34" charset="-128"/>
                <a:cs typeface="Meiryo" panose="020B0604030504040204" pitchFamily="34" charset="-128"/>
              </a:rPr>
              <a:t> </a:t>
            </a:r>
            <a:r>
              <a:rPr sz="2400" b="1" spc="10" dirty="0" smtClean="0">
                <a:latin typeface="Meiryo" panose="020B0604030504040204" pitchFamily="34" charset="-128"/>
                <a:ea typeface="Meiryo" panose="020B0604030504040204" pitchFamily="34" charset="-128"/>
                <a:cs typeface="Meiryo" panose="020B0604030504040204" pitchFamily="34" charset="-128"/>
              </a:rPr>
              <a:t>Public</a:t>
            </a:r>
            <a:r>
              <a:rPr lang="en-US" sz="2400" b="1" spc="10" dirty="0" smtClean="0">
                <a:latin typeface="Meiryo" panose="020B0604030504040204" pitchFamily="34" charset="-128"/>
                <a:ea typeface="Meiryo" panose="020B0604030504040204" pitchFamily="34" charset="-128"/>
                <a:cs typeface="Meiryo" panose="020B0604030504040204" pitchFamily="34" charset="-128"/>
              </a:rPr>
              <a:t> </a:t>
            </a:r>
            <a:r>
              <a:rPr sz="2400" b="1" spc="-85" dirty="0" smtClean="0">
                <a:latin typeface="Meiryo" panose="020B0604030504040204" pitchFamily="34" charset="-128"/>
                <a:ea typeface="Meiryo" panose="020B0604030504040204" pitchFamily="34" charset="-128"/>
                <a:cs typeface="Meiryo" panose="020B0604030504040204" pitchFamily="34" charset="-128"/>
              </a:rPr>
              <a:t>Health</a:t>
            </a:r>
            <a:endParaRPr sz="2400" dirty="0">
              <a:latin typeface="Meiryo" panose="020B0604030504040204" pitchFamily="34" charset="-128"/>
              <a:ea typeface="Meiryo" panose="020B0604030504040204" pitchFamily="34" charset="-128"/>
              <a:cs typeface="Meiryo" panose="020B0604030504040204" pitchFamily="34" charset="-128"/>
            </a:endParaRPr>
          </a:p>
        </p:txBody>
      </p:sp>
      <p:sp>
        <p:nvSpPr>
          <p:cNvPr id="3" name="object 3"/>
          <p:cNvSpPr/>
          <p:nvPr/>
        </p:nvSpPr>
        <p:spPr>
          <a:xfrm>
            <a:off x="2380" y="215836"/>
            <a:ext cx="1957705" cy="518795"/>
          </a:xfrm>
          <a:custGeom>
            <a:avLst/>
            <a:gdLst/>
            <a:ahLst/>
            <a:cxnLst/>
            <a:rect l="l" t="t" r="r" b="b"/>
            <a:pathLst>
              <a:path w="1957705" h="518795">
                <a:moveTo>
                  <a:pt x="0" y="518604"/>
                </a:moveTo>
                <a:lnTo>
                  <a:pt x="1957451" y="518604"/>
                </a:lnTo>
                <a:lnTo>
                  <a:pt x="1957451" y="0"/>
                </a:lnTo>
                <a:lnTo>
                  <a:pt x="0" y="0"/>
                </a:lnTo>
                <a:lnTo>
                  <a:pt x="0" y="518604"/>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p:nvPr/>
        </p:nvSpPr>
        <p:spPr>
          <a:xfrm>
            <a:off x="330200" y="294208"/>
            <a:ext cx="1038860"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大會主題</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p:nvPr/>
        </p:nvSpPr>
        <p:spPr>
          <a:xfrm>
            <a:off x="241693" y="2095754"/>
            <a:ext cx="4392295" cy="990600"/>
          </a:xfrm>
          <a:custGeom>
            <a:avLst/>
            <a:gdLst/>
            <a:ahLst/>
            <a:cxnLst/>
            <a:rect l="l" t="t" r="r" b="b"/>
            <a:pathLst>
              <a:path w="4392295" h="990600">
                <a:moveTo>
                  <a:pt x="4293095" y="0"/>
                </a:moveTo>
                <a:lnTo>
                  <a:pt x="99060" y="0"/>
                </a:lnTo>
                <a:lnTo>
                  <a:pt x="60500" y="7780"/>
                </a:lnTo>
                <a:lnTo>
                  <a:pt x="29013" y="29003"/>
                </a:lnTo>
                <a:lnTo>
                  <a:pt x="7784" y="60489"/>
                </a:lnTo>
                <a:lnTo>
                  <a:pt x="0" y="99060"/>
                </a:lnTo>
                <a:lnTo>
                  <a:pt x="0" y="891540"/>
                </a:lnTo>
                <a:lnTo>
                  <a:pt x="7784" y="930110"/>
                </a:lnTo>
                <a:lnTo>
                  <a:pt x="29013" y="961596"/>
                </a:lnTo>
                <a:lnTo>
                  <a:pt x="60500" y="982819"/>
                </a:lnTo>
                <a:lnTo>
                  <a:pt x="99060" y="990600"/>
                </a:lnTo>
                <a:lnTo>
                  <a:pt x="4293095" y="990600"/>
                </a:lnTo>
                <a:lnTo>
                  <a:pt x="4331612" y="982819"/>
                </a:lnTo>
                <a:lnTo>
                  <a:pt x="4363104" y="961596"/>
                </a:lnTo>
                <a:lnTo>
                  <a:pt x="4384356" y="930110"/>
                </a:lnTo>
                <a:lnTo>
                  <a:pt x="4392155" y="891540"/>
                </a:lnTo>
                <a:lnTo>
                  <a:pt x="4392155" y="99060"/>
                </a:lnTo>
                <a:lnTo>
                  <a:pt x="4384356" y="60489"/>
                </a:lnTo>
                <a:lnTo>
                  <a:pt x="4363104" y="29003"/>
                </a:lnTo>
                <a:lnTo>
                  <a:pt x="4331612" y="7780"/>
                </a:lnTo>
                <a:lnTo>
                  <a:pt x="4293095" y="0"/>
                </a:lnTo>
                <a:close/>
              </a:path>
            </a:pathLst>
          </a:custGeom>
          <a:solidFill>
            <a:srgbClr val="92D050"/>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txBox="1"/>
          <p:nvPr/>
        </p:nvSpPr>
        <p:spPr>
          <a:xfrm>
            <a:off x="293928" y="2225421"/>
            <a:ext cx="4197350" cy="704215"/>
          </a:xfrm>
          <a:prstGeom prst="rect">
            <a:avLst/>
          </a:prstGeom>
        </p:spPr>
        <p:txBody>
          <a:bodyPr vert="horz" wrap="square" lIns="0" tIns="12700" rIns="0" bIns="0" rtlCol="0">
            <a:spAutoFit/>
          </a:bodyPr>
          <a:lstStyle/>
          <a:p>
            <a:pPr marL="12700">
              <a:lnSpc>
                <a:spcPct val="100000"/>
              </a:lnSpc>
              <a:spcBef>
                <a:spcPts val="100"/>
              </a:spcBef>
              <a:tabLst>
                <a:tab pos="3571240" algn="l"/>
              </a:tabLst>
            </a:pPr>
            <a:r>
              <a:rPr sz="2400" b="1" spc="5" dirty="0">
                <a:latin typeface="Times New Roman" panose="02020603050405020304" pitchFamily="18" charset="0"/>
                <a:ea typeface="標楷體" panose="03000509000000000000" pitchFamily="65" charset="-120"/>
                <a:cs typeface="Times New Roman" panose="02020603050405020304" pitchFamily="18" charset="0"/>
              </a:rPr>
              <a:t>專題演</a:t>
            </a:r>
            <a:r>
              <a:rPr sz="2400" b="1" dirty="0">
                <a:latin typeface="Times New Roman" panose="02020603050405020304" pitchFamily="18" charset="0"/>
                <a:ea typeface="標楷體" panose="03000509000000000000" pitchFamily="65" charset="-120"/>
                <a:cs typeface="Times New Roman" panose="02020603050405020304" pitchFamily="18" charset="0"/>
              </a:rPr>
              <a:t>講</a:t>
            </a:r>
            <a:r>
              <a:rPr sz="2400" b="1" spc="-100" dirty="0">
                <a:latin typeface="Times New Roman" panose="02020603050405020304" pitchFamily="18" charset="0"/>
                <a:ea typeface="標楷體" panose="03000509000000000000" pitchFamily="65" charset="-120"/>
                <a:cs typeface="Times New Roman" panose="02020603050405020304" pitchFamily="18" charset="0"/>
              </a:rPr>
              <a:t> </a:t>
            </a:r>
            <a:r>
              <a:rPr sz="2400" b="1" spc="0" dirty="0">
                <a:latin typeface="Times New Roman" panose="02020603050405020304" pitchFamily="18" charset="0"/>
                <a:ea typeface="標楷體" panose="03000509000000000000" pitchFamily="65" charset="-120"/>
                <a:cs typeface="Times New Roman" panose="02020603050405020304" pitchFamily="18" charset="0"/>
              </a:rPr>
              <a:t>引言人</a:t>
            </a:r>
            <a:r>
              <a:rPr sz="2400" b="1" dirty="0">
                <a:latin typeface="Times New Roman" panose="02020603050405020304" pitchFamily="18" charset="0"/>
                <a:ea typeface="標楷體" panose="03000509000000000000" pitchFamily="65" charset="-120"/>
                <a:cs typeface="Times New Roman" panose="02020603050405020304" pitchFamily="18" charset="0"/>
              </a:rPr>
              <a:t>：詹長權	</a:t>
            </a:r>
            <a:r>
              <a:rPr sz="2400" b="1" spc="5" dirty="0">
                <a:latin typeface="Times New Roman" panose="02020603050405020304" pitchFamily="18" charset="0"/>
                <a:ea typeface="標楷體" panose="03000509000000000000" pitchFamily="65" charset="-120"/>
                <a:cs typeface="Times New Roman" panose="02020603050405020304" pitchFamily="18" charset="0"/>
              </a:rPr>
              <a:t>教授</a:t>
            </a:r>
            <a:endParaRPr sz="2400">
              <a:latin typeface="Times New Roman" panose="02020603050405020304" pitchFamily="18" charset="0"/>
              <a:ea typeface="標楷體" panose="03000509000000000000" pitchFamily="65" charset="-120"/>
              <a:cs typeface="Times New Roman" panose="02020603050405020304" pitchFamily="18" charset="0"/>
            </a:endParaRPr>
          </a:p>
          <a:p>
            <a:pPr marL="140335">
              <a:lnSpc>
                <a:spcPct val="100000"/>
              </a:lnSpc>
              <a:spcBef>
                <a:spcPts val="65"/>
              </a:spcBef>
            </a:pPr>
            <a:r>
              <a:rPr sz="2000" b="1" spc="280" dirty="0">
                <a:latin typeface="Times New Roman" panose="02020603050405020304" pitchFamily="18" charset="0"/>
                <a:ea typeface="標楷體" panose="03000509000000000000" pitchFamily="65" charset="-120"/>
                <a:cs typeface="Times New Roman" panose="02020603050405020304" pitchFamily="18" charset="0"/>
              </a:rPr>
              <a:t>(</a:t>
            </a:r>
            <a:r>
              <a:rPr sz="2000" b="1" dirty="0">
                <a:latin typeface="Times New Roman" panose="02020603050405020304" pitchFamily="18" charset="0"/>
                <a:ea typeface="標楷體" panose="03000509000000000000" pitchFamily="65" charset="-120"/>
                <a:cs typeface="Times New Roman" panose="02020603050405020304" pitchFamily="18" charset="0"/>
              </a:rPr>
              <a:t>臺灣</a:t>
            </a:r>
            <a:r>
              <a:rPr sz="2000" b="1" spc="-15" dirty="0">
                <a:latin typeface="Times New Roman" panose="02020603050405020304" pitchFamily="18" charset="0"/>
                <a:ea typeface="標楷體" panose="03000509000000000000" pitchFamily="65" charset="-120"/>
                <a:cs typeface="Times New Roman" panose="02020603050405020304" pitchFamily="18" charset="0"/>
              </a:rPr>
              <a:t>大</a:t>
            </a:r>
            <a:r>
              <a:rPr sz="2000" b="1" dirty="0">
                <a:latin typeface="Times New Roman" panose="02020603050405020304" pitchFamily="18" charset="0"/>
                <a:ea typeface="標楷體" panose="03000509000000000000" pitchFamily="65" charset="-120"/>
                <a:cs typeface="Times New Roman" panose="02020603050405020304" pitchFamily="18" charset="0"/>
              </a:rPr>
              <a:t>學</a:t>
            </a:r>
            <a:r>
              <a:rPr sz="2000" b="1" spc="-15" dirty="0">
                <a:latin typeface="Times New Roman" panose="02020603050405020304" pitchFamily="18" charset="0"/>
                <a:ea typeface="標楷體" panose="03000509000000000000" pitchFamily="65" charset="-120"/>
                <a:cs typeface="Times New Roman" panose="02020603050405020304" pitchFamily="18" charset="0"/>
              </a:rPr>
              <a:t>公</a:t>
            </a:r>
            <a:r>
              <a:rPr sz="2000" b="1" dirty="0">
                <a:latin typeface="Times New Roman" panose="02020603050405020304" pitchFamily="18" charset="0"/>
                <a:ea typeface="標楷體" panose="03000509000000000000" pitchFamily="65" charset="-120"/>
                <a:cs typeface="Times New Roman" panose="02020603050405020304" pitchFamily="18" charset="0"/>
              </a:rPr>
              <a:t>共衛生</a:t>
            </a:r>
            <a:r>
              <a:rPr sz="2000" b="1" spc="-15" dirty="0">
                <a:latin typeface="Times New Roman" panose="02020603050405020304" pitchFamily="18" charset="0"/>
                <a:ea typeface="標楷體" panose="03000509000000000000" pitchFamily="65" charset="-120"/>
                <a:cs typeface="Times New Roman" panose="02020603050405020304" pitchFamily="18" charset="0"/>
              </a:rPr>
              <a:t>學</a:t>
            </a:r>
            <a:r>
              <a:rPr sz="2000" b="1" dirty="0">
                <a:latin typeface="Times New Roman" panose="02020603050405020304" pitchFamily="18" charset="0"/>
                <a:ea typeface="標楷體" panose="03000509000000000000" pitchFamily="65" charset="-120"/>
                <a:cs typeface="Times New Roman" panose="02020603050405020304" pitchFamily="18" charset="0"/>
              </a:rPr>
              <a:t>院</a:t>
            </a:r>
            <a:r>
              <a:rPr sz="2000" b="1" spc="-15" dirty="0">
                <a:latin typeface="Times New Roman" panose="02020603050405020304" pitchFamily="18" charset="0"/>
                <a:ea typeface="標楷體" panose="03000509000000000000" pitchFamily="65" charset="-120"/>
                <a:cs typeface="Times New Roman" panose="02020603050405020304" pitchFamily="18" charset="0"/>
              </a:rPr>
              <a:t>院</a:t>
            </a:r>
            <a:r>
              <a:rPr sz="2000" b="1" dirty="0">
                <a:latin typeface="Times New Roman" panose="02020603050405020304" pitchFamily="18" charset="0"/>
                <a:ea typeface="標楷體" panose="03000509000000000000" pitchFamily="65" charset="-120"/>
                <a:cs typeface="Times New Roman" panose="02020603050405020304" pitchFamily="18" charset="0"/>
              </a:rPr>
              <a:t>長</a:t>
            </a:r>
            <a:r>
              <a:rPr sz="2000" b="1" spc="290" dirty="0">
                <a:latin typeface="Times New Roman" panose="02020603050405020304" pitchFamily="18" charset="0"/>
                <a:ea typeface="標楷體" panose="03000509000000000000" pitchFamily="65" charset="-120"/>
                <a:cs typeface="Times New Roman" panose="02020603050405020304" pitchFamily="18" charset="0"/>
              </a:rPr>
              <a:t>)</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p:nvPr/>
        </p:nvSpPr>
        <p:spPr>
          <a:xfrm>
            <a:off x="4723765" y="1700783"/>
            <a:ext cx="2080387" cy="2013204"/>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p:nvPr/>
        </p:nvSpPr>
        <p:spPr>
          <a:xfrm>
            <a:off x="628650" y="3569461"/>
            <a:ext cx="7886700" cy="1079500"/>
          </a:xfrm>
          <a:custGeom>
            <a:avLst/>
            <a:gdLst/>
            <a:ahLst/>
            <a:cxnLst/>
            <a:rect l="l" t="t" r="r" b="b"/>
            <a:pathLst>
              <a:path w="7886700" h="1079500">
                <a:moveTo>
                  <a:pt x="0" y="1079500"/>
                </a:moveTo>
                <a:lnTo>
                  <a:pt x="7886700" y="1079500"/>
                </a:lnTo>
                <a:lnTo>
                  <a:pt x="7886700" y="0"/>
                </a:lnTo>
                <a:lnTo>
                  <a:pt x="0" y="0"/>
                </a:lnTo>
                <a:lnTo>
                  <a:pt x="0" y="1079500"/>
                </a:lnTo>
                <a:close/>
              </a:path>
            </a:pathLst>
          </a:custGeom>
          <a:solidFill>
            <a:srgbClr val="92A74F"/>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0" name="object 10"/>
          <p:cNvGraphicFramePr>
            <a:graphicFrameLocks noGrp="1"/>
          </p:cNvGraphicFramePr>
          <p:nvPr>
            <p:extLst>
              <p:ext uri="{D42A27DB-BD31-4B8C-83A1-F6EECF244321}">
                <p14:modId xmlns:p14="http://schemas.microsoft.com/office/powerpoint/2010/main" val="1509881965"/>
              </p:ext>
            </p:extLst>
          </p:nvPr>
        </p:nvGraphicFramePr>
        <p:xfrm>
          <a:off x="622300" y="3563111"/>
          <a:ext cx="7886700" cy="2159000"/>
        </p:xfrm>
        <a:graphic>
          <a:graphicData uri="http://schemas.openxmlformats.org/drawingml/2006/table">
            <a:tbl>
              <a:tblPr firstRow="1" bandRow="1">
                <a:tableStyleId>{2D5ABB26-0587-4C30-8999-92F81FD0307C}</a:tableStyleId>
              </a:tblPr>
              <a:tblGrid>
                <a:gridCol w="7886700"/>
              </a:tblGrid>
              <a:tr h="1079500">
                <a:tc>
                  <a:txBody>
                    <a:bodyPr/>
                    <a:lstStyle/>
                    <a:p>
                      <a:pPr marL="73025">
                        <a:lnSpc>
                          <a:spcPct val="100000"/>
                        </a:lnSpc>
                        <a:spcBef>
                          <a:spcPts val="980"/>
                        </a:spcBef>
                      </a:pPr>
                      <a:r>
                        <a:rPr sz="2000" b="1" spc="-5" dirty="0">
                          <a:latin typeface="Times New Roman" panose="02020603050405020304" pitchFamily="18" charset="0"/>
                          <a:ea typeface="標楷體" panose="03000509000000000000" pitchFamily="65" charset="-120"/>
                          <a:cs typeface="Times New Roman" panose="02020603050405020304" pitchFamily="18" charset="0"/>
                        </a:rPr>
                        <a:t>KN-1</a:t>
                      </a:r>
                      <a:r>
                        <a:rPr sz="2000" b="1" spc="10" dirty="0">
                          <a:latin typeface="Times New Roman" panose="02020603050405020304" pitchFamily="18" charset="0"/>
                          <a:ea typeface="標楷體" panose="03000509000000000000" pitchFamily="65" charset="-120"/>
                          <a:cs typeface="Times New Roman" panose="02020603050405020304" pitchFamily="18" charset="0"/>
                        </a:rPr>
                        <a:t> </a:t>
                      </a:r>
                      <a:r>
                        <a:rPr sz="2000" b="1" spc="0" dirty="0">
                          <a:latin typeface="Times New Roman" panose="02020603050405020304" pitchFamily="18" charset="0"/>
                          <a:ea typeface="標楷體" panose="03000509000000000000" pitchFamily="65" charset="-120"/>
                          <a:cs typeface="Times New Roman" panose="02020603050405020304" pitchFamily="18" charset="0"/>
                        </a:rPr>
                        <a:t>子</a:t>
                      </a:r>
                      <a:r>
                        <a:rPr sz="2000" b="1" dirty="0">
                          <a:latin typeface="Times New Roman" panose="02020603050405020304" pitchFamily="18" charset="0"/>
                          <a:ea typeface="標楷體" panose="03000509000000000000" pitchFamily="65" charset="-120"/>
                          <a:cs typeface="Times New Roman" panose="02020603050405020304" pitchFamily="18" charset="0"/>
                        </a:rPr>
                        <a:t>題一：</a:t>
                      </a:r>
                      <a:r>
                        <a:rPr sz="2000" b="1" spc="-75" dirty="0">
                          <a:latin typeface="Times New Roman" panose="02020603050405020304" pitchFamily="18" charset="0"/>
                          <a:ea typeface="標楷體" panose="03000509000000000000" pitchFamily="65" charset="-120"/>
                          <a:cs typeface="Times New Roman" panose="02020603050405020304" pitchFamily="18" charset="0"/>
                        </a:rPr>
                        <a:t> </a:t>
                      </a:r>
                      <a:r>
                        <a:rPr sz="2000" b="1" spc="0" dirty="0">
                          <a:latin typeface="Times New Roman" panose="02020603050405020304" pitchFamily="18" charset="0"/>
                          <a:ea typeface="標楷體" panose="03000509000000000000" pitchFamily="65" charset="-120"/>
                          <a:cs typeface="Times New Roman" panose="02020603050405020304" pitchFamily="18" charset="0"/>
                        </a:rPr>
                        <a:t>永續</a:t>
                      </a:r>
                      <a:r>
                        <a:rPr sz="2000" b="1" dirty="0">
                          <a:latin typeface="Times New Roman" panose="02020603050405020304" pitchFamily="18" charset="0"/>
                          <a:ea typeface="標楷體" panose="03000509000000000000" pitchFamily="65" charset="-120"/>
                          <a:cs typeface="Times New Roman" panose="02020603050405020304" pitchFamily="18" charset="0"/>
                        </a:rPr>
                        <a:t>發</a:t>
                      </a:r>
                      <a:r>
                        <a:rPr sz="2000" b="1" spc="-15" dirty="0">
                          <a:latin typeface="Times New Roman" panose="02020603050405020304" pitchFamily="18" charset="0"/>
                          <a:ea typeface="標楷體" panose="03000509000000000000" pitchFamily="65" charset="-120"/>
                          <a:cs typeface="Times New Roman" panose="02020603050405020304" pitchFamily="18" charset="0"/>
                        </a:rPr>
                        <a:t>展</a:t>
                      </a:r>
                      <a:r>
                        <a:rPr sz="2000" b="1" dirty="0">
                          <a:latin typeface="Times New Roman" panose="02020603050405020304" pitchFamily="18" charset="0"/>
                          <a:ea typeface="標楷體" panose="03000509000000000000" pitchFamily="65" charset="-120"/>
                          <a:cs typeface="Times New Roman" panose="02020603050405020304" pitchFamily="18" charset="0"/>
                        </a:rPr>
                        <a:t>目標</a:t>
                      </a:r>
                      <a:r>
                        <a:rPr sz="2000" b="1" spc="-5" dirty="0">
                          <a:latin typeface="Times New Roman" panose="02020603050405020304" pitchFamily="18" charset="0"/>
                          <a:ea typeface="標楷體" panose="03000509000000000000" pitchFamily="65" charset="-120"/>
                          <a:cs typeface="Times New Roman" panose="02020603050405020304" pitchFamily="18" charset="0"/>
                        </a:rPr>
                        <a:t>(Sustainable</a:t>
                      </a:r>
                      <a:r>
                        <a:rPr sz="2000" b="1" spc="-30" dirty="0">
                          <a:latin typeface="Times New Roman" panose="02020603050405020304" pitchFamily="18" charset="0"/>
                          <a:ea typeface="標楷體" panose="03000509000000000000" pitchFamily="65" charset="-120"/>
                          <a:cs typeface="Times New Roman" panose="02020603050405020304" pitchFamily="18" charset="0"/>
                        </a:rPr>
                        <a:t> </a:t>
                      </a:r>
                      <a:r>
                        <a:rPr sz="2000" b="1" spc="-10" dirty="0">
                          <a:latin typeface="Times New Roman" panose="02020603050405020304" pitchFamily="18" charset="0"/>
                          <a:ea typeface="標楷體" panose="03000509000000000000" pitchFamily="65" charset="-120"/>
                          <a:cs typeface="Times New Roman" panose="02020603050405020304" pitchFamily="18" charset="0"/>
                        </a:rPr>
                        <a:t>Development</a:t>
                      </a:r>
                      <a:r>
                        <a:rPr sz="2000" b="1" spc="0" dirty="0">
                          <a:latin typeface="Times New Roman" panose="02020603050405020304" pitchFamily="18" charset="0"/>
                          <a:ea typeface="標楷體" panose="03000509000000000000" pitchFamily="65" charset="-120"/>
                          <a:cs typeface="Times New Roman" panose="02020603050405020304" pitchFamily="18" charset="0"/>
                        </a:rPr>
                        <a:t> </a:t>
                      </a:r>
                      <a:r>
                        <a:rPr sz="2000" b="1" spc="-5" dirty="0">
                          <a:latin typeface="Times New Roman" panose="02020603050405020304" pitchFamily="18" charset="0"/>
                          <a:ea typeface="標楷體" panose="03000509000000000000" pitchFamily="65" charset="-120"/>
                          <a:cs typeface="Times New Roman" panose="02020603050405020304" pitchFamily="18" charset="0"/>
                        </a:rPr>
                        <a:t>Goals，SDG)</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701040">
                        <a:lnSpc>
                          <a:spcPct val="100000"/>
                        </a:lnSpc>
                        <a:spcBef>
                          <a:spcPts val="1000"/>
                        </a:spcBef>
                        <a:tabLst>
                          <a:tab pos="4683760" algn="l"/>
                        </a:tabLst>
                      </a:pPr>
                      <a:r>
                        <a:rPr sz="2000" b="1" spc="0" dirty="0">
                          <a:latin typeface="Times New Roman" panose="02020603050405020304" pitchFamily="18" charset="0"/>
                          <a:ea typeface="標楷體" panose="03000509000000000000" pitchFamily="65" charset="-120"/>
                          <a:cs typeface="Times New Roman" panose="02020603050405020304" pitchFamily="18" charset="0"/>
                        </a:rPr>
                        <a:t>主講</a:t>
                      </a:r>
                      <a:r>
                        <a:rPr sz="2000" b="1" dirty="0">
                          <a:latin typeface="Times New Roman" panose="02020603050405020304" pitchFamily="18" charset="0"/>
                          <a:ea typeface="標楷體" panose="03000509000000000000" pitchFamily="65" charset="-120"/>
                          <a:cs typeface="Times New Roman" panose="02020603050405020304" pitchFamily="18" charset="0"/>
                        </a:rPr>
                        <a:t>人：臺灣</a:t>
                      </a:r>
                      <a:r>
                        <a:rPr sz="2000" b="1" spc="-15" dirty="0">
                          <a:latin typeface="Times New Roman" panose="02020603050405020304" pitchFamily="18" charset="0"/>
                          <a:ea typeface="標楷體" panose="03000509000000000000" pitchFamily="65" charset="-120"/>
                          <a:cs typeface="Times New Roman" panose="02020603050405020304" pitchFamily="18" charset="0"/>
                        </a:rPr>
                        <a:t>大</a:t>
                      </a:r>
                      <a:r>
                        <a:rPr sz="2000" b="1" dirty="0">
                          <a:latin typeface="Times New Roman" panose="02020603050405020304" pitchFamily="18" charset="0"/>
                          <a:ea typeface="標楷體" panose="03000509000000000000" pitchFamily="65" charset="-120"/>
                          <a:cs typeface="Times New Roman" panose="02020603050405020304" pitchFamily="18" charset="0"/>
                        </a:rPr>
                        <a:t>學國</a:t>
                      </a:r>
                      <a:r>
                        <a:rPr sz="2000" b="1" spc="-15" dirty="0">
                          <a:latin typeface="Times New Roman" panose="02020603050405020304" pitchFamily="18" charset="0"/>
                          <a:ea typeface="標楷體" panose="03000509000000000000" pitchFamily="65" charset="-120"/>
                          <a:cs typeface="Times New Roman" panose="02020603050405020304" pitchFamily="18" charset="0"/>
                        </a:rPr>
                        <a:t>家</a:t>
                      </a:r>
                      <a:r>
                        <a:rPr sz="2000" b="1" dirty="0">
                          <a:latin typeface="Times New Roman" panose="02020603050405020304" pitchFamily="18" charset="0"/>
                          <a:ea typeface="標楷體" panose="03000509000000000000" pitchFamily="65" charset="-120"/>
                          <a:cs typeface="Times New Roman" panose="02020603050405020304" pitchFamily="18" charset="0"/>
                        </a:rPr>
                        <a:t>發展</a:t>
                      </a:r>
                      <a:r>
                        <a:rPr sz="2000" b="1" spc="-15" dirty="0">
                          <a:latin typeface="Times New Roman" panose="02020603050405020304" pitchFamily="18" charset="0"/>
                          <a:ea typeface="標楷體" panose="03000509000000000000" pitchFamily="65" charset="-120"/>
                          <a:cs typeface="Times New Roman" panose="02020603050405020304" pitchFamily="18" charset="0"/>
                        </a:rPr>
                        <a:t>研</a:t>
                      </a:r>
                      <a:r>
                        <a:rPr sz="2000" b="1" dirty="0">
                          <a:latin typeface="Times New Roman" panose="02020603050405020304" pitchFamily="18" charset="0"/>
                          <a:ea typeface="標楷體" panose="03000509000000000000" pitchFamily="65" charset="-120"/>
                          <a:cs typeface="Times New Roman" panose="02020603050405020304" pitchFamily="18" charset="0"/>
                        </a:rPr>
                        <a:t>究所	</a:t>
                      </a:r>
                      <a:r>
                        <a:rPr sz="2000" b="1" spc="0" dirty="0">
                          <a:latin typeface="Times New Roman" panose="02020603050405020304" pitchFamily="18" charset="0"/>
                          <a:ea typeface="標楷體" panose="03000509000000000000" pitchFamily="65" charset="-120"/>
                          <a:cs typeface="Times New Roman" panose="02020603050405020304" pitchFamily="18" charset="0"/>
                        </a:rPr>
                        <a:t>周桂</a:t>
                      </a:r>
                      <a:r>
                        <a:rPr sz="2000" b="1" dirty="0">
                          <a:latin typeface="Times New Roman" panose="02020603050405020304" pitchFamily="18" charset="0"/>
                          <a:ea typeface="標楷體" panose="03000509000000000000" pitchFamily="65" charset="-120"/>
                          <a:cs typeface="Times New Roman" panose="02020603050405020304" pitchFamily="18" charset="0"/>
                        </a:rPr>
                        <a:t>田</a:t>
                      </a:r>
                      <a:r>
                        <a:rPr sz="2000" b="1" spc="-85" dirty="0">
                          <a:latin typeface="Times New Roman" panose="02020603050405020304" pitchFamily="18" charset="0"/>
                          <a:ea typeface="標楷體" panose="03000509000000000000" pitchFamily="65" charset="-120"/>
                          <a:cs typeface="Times New Roman" panose="02020603050405020304" pitchFamily="18" charset="0"/>
                        </a:rPr>
                        <a:t> </a:t>
                      </a:r>
                      <a:r>
                        <a:rPr sz="2000" b="1" spc="0" dirty="0">
                          <a:latin typeface="Times New Roman" panose="02020603050405020304" pitchFamily="18" charset="0"/>
                          <a:ea typeface="標楷體" panose="03000509000000000000" pitchFamily="65" charset="-120"/>
                          <a:cs typeface="Times New Roman" panose="02020603050405020304" pitchFamily="18" charset="0"/>
                        </a:rPr>
                        <a:t>所長</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244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r>
              <a:tr h="1079500">
                <a:tc>
                  <a:txBody>
                    <a:bodyPr/>
                    <a:lstStyle/>
                    <a:p>
                      <a:pPr marL="73025">
                        <a:lnSpc>
                          <a:spcPct val="100000"/>
                        </a:lnSpc>
                        <a:spcBef>
                          <a:spcPts val="980"/>
                        </a:spcBef>
                      </a:pPr>
                      <a:r>
                        <a:rPr sz="2000" b="1" spc="-5" dirty="0">
                          <a:latin typeface="Times New Roman" panose="02020603050405020304" pitchFamily="18" charset="0"/>
                          <a:ea typeface="標楷體" panose="03000509000000000000" pitchFamily="65" charset="-120"/>
                          <a:cs typeface="Times New Roman" panose="02020603050405020304" pitchFamily="18" charset="0"/>
                        </a:rPr>
                        <a:t>KN-2</a:t>
                      </a:r>
                      <a:r>
                        <a:rPr sz="2000" b="1" spc="0" dirty="0">
                          <a:latin typeface="Times New Roman" panose="02020603050405020304" pitchFamily="18" charset="0"/>
                          <a:ea typeface="標楷體" panose="03000509000000000000" pitchFamily="65" charset="-120"/>
                          <a:cs typeface="Times New Roman" panose="02020603050405020304" pitchFamily="18" charset="0"/>
                        </a:rPr>
                        <a:t> 子題</a:t>
                      </a:r>
                      <a:r>
                        <a:rPr sz="2000" b="1" dirty="0">
                          <a:latin typeface="Times New Roman" panose="02020603050405020304" pitchFamily="18" charset="0"/>
                          <a:ea typeface="標楷體" panose="03000509000000000000" pitchFamily="65" charset="-120"/>
                          <a:cs typeface="Times New Roman" panose="02020603050405020304" pitchFamily="18" charset="0"/>
                        </a:rPr>
                        <a:t>二</a:t>
                      </a:r>
                      <a:r>
                        <a:rPr sz="2000" b="1" spc="0" dirty="0">
                          <a:latin typeface="Times New Roman" panose="02020603050405020304" pitchFamily="18" charset="0"/>
                          <a:ea typeface="標楷體" panose="03000509000000000000" pitchFamily="65" charset="-120"/>
                          <a:cs typeface="Times New Roman" panose="02020603050405020304" pitchFamily="18" charset="0"/>
                        </a:rPr>
                        <a:t>：</a:t>
                      </a:r>
                      <a:r>
                        <a:rPr sz="2000" b="1" spc="-85" dirty="0">
                          <a:latin typeface="Times New Roman" panose="02020603050405020304" pitchFamily="18" charset="0"/>
                          <a:ea typeface="標楷體" panose="03000509000000000000" pitchFamily="65" charset="-120"/>
                          <a:cs typeface="Times New Roman" panose="02020603050405020304" pitchFamily="18" charset="0"/>
                        </a:rPr>
                        <a:t> </a:t>
                      </a:r>
                      <a:r>
                        <a:rPr sz="2000" b="1" spc="0" dirty="0">
                          <a:latin typeface="Times New Roman" panose="02020603050405020304" pitchFamily="18" charset="0"/>
                          <a:ea typeface="標楷體" panose="03000509000000000000" pitchFamily="65" charset="-120"/>
                          <a:cs typeface="Times New Roman" panose="02020603050405020304" pitchFamily="18" charset="0"/>
                        </a:rPr>
                        <a:t>全球疾</a:t>
                      </a:r>
                      <a:r>
                        <a:rPr sz="2000" b="1" spc="-15" dirty="0">
                          <a:latin typeface="Times New Roman" panose="02020603050405020304" pitchFamily="18" charset="0"/>
                          <a:ea typeface="標楷體" panose="03000509000000000000" pitchFamily="65" charset="-120"/>
                          <a:cs typeface="Times New Roman" panose="02020603050405020304" pitchFamily="18" charset="0"/>
                        </a:rPr>
                        <a:t>病</a:t>
                      </a:r>
                      <a:r>
                        <a:rPr sz="2000" b="1" spc="0" dirty="0">
                          <a:latin typeface="Times New Roman" panose="02020603050405020304" pitchFamily="18" charset="0"/>
                          <a:ea typeface="標楷體" panose="03000509000000000000" pitchFamily="65" charset="-120"/>
                          <a:cs typeface="Times New Roman" panose="02020603050405020304" pitchFamily="18" charset="0"/>
                        </a:rPr>
                        <a:t>負</a:t>
                      </a:r>
                      <a:r>
                        <a:rPr sz="2000" b="1" spc="-5" dirty="0">
                          <a:latin typeface="Times New Roman" panose="02020603050405020304" pitchFamily="18" charset="0"/>
                          <a:ea typeface="標楷體" panose="03000509000000000000" pitchFamily="65" charset="-120"/>
                          <a:cs typeface="Times New Roman" panose="02020603050405020304" pitchFamily="18" charset="0"/>
                        </a:rPr>
                        <a:t>擔(Global</a:t>
                      </a:r>
                      <a:r>
                        <a:rPr sz="2000" b="1" spc="-50" dirty="0">
                          <a:latin typeface="Times New Roman" panose="02020603050405020304" pitchFamily="18" charset="0"/>
                          <a:ea typeface="標楷體" panose="03000509000000000000" pitchFamily="65" charset="-120"/>
                          <a:cs typeface="Times New Roman" panose="02020603050405020304" pitchFamily="18" charset="0"/>
                        </a:rPr>
                        <a:t> </a:t>
                      </a:r>
                      <a:r>
                        <a:rPr sz="2000" b="1" spc="-5" dirty="0">
                          <a:latin typeface="Times New Roman" panose="02020603050405020304" pitchFamily="18" charset="0"/>
                          <a:ea typeface="標楷體" panose="03000509000000000000" pitchFamily="65" charset="-120"/>
                          <a:cs typeface="Times New Roman" panose="02020603050405020304" pitchFamily="18" charset="0"/>
                        </a:rPr>
                        <a:t>Burden</a:t>
                      </a:r>
                      <a:r>
                        <a:rPr sz="2000" b="1" spc="-10" dirty="0">
                          <a:latin typeface="Times New Roman" panose="02020603050405020304" pitchFamily="18" charset="0"/>
                          <a:ea typeface="標楷體" panose="03000509000000000000" pitchFamily="65" charset="-120"/>
                          <a:cs typeface="Times New Roman" panose="02020603050405020304" pitchFamily="18" charset="0"/>
                        </a:rPr>
                        <a:t> </a:t>
                      </a:r>
                      <a:r>
                        <a:rPr sz="2000" b="1" dirty="0">
                          <a:latin typeface="Times New Roman" panose="02020603050405020304" pitchFamily="18" charset="0"/>
                          <a:ea typeface="標楷體" panose="03000509000000000000" pitchFamily="65" charset="-120"/>
                          <a:cs typeface="Times New Roman" panose="02020603050405020304" pitchFamily="18" charset="0"/>
                        </a:rPr>
                        <a:t>of</a:t>
                      </a:r>
                      <a:r>
                        <a:rPr sz="2000" b="1" spc="-10" dirty="0">
                          <a:latin typeface="Times New Roman" panose="02020603050405020304" pitchFamily="18" charset="0"/>
                          <a:ea typeface="標楷體" panose="03000509000000000000" pitchFamily="65" charset="-120"/>
                          <a:cs typeface="Times New Roman" panose="02020603050405020304" pitchFamily="18" charset="0"/>
                        </a:rPr>
                        <a:t> </a:t>
                      </a:r>
                      <a:r>
                        <a:rPr sz="2000" b="1" spc="-5" dirty="0">
                          <a:latin typeface="Times New Roman" panose="02020603050405020304" pitchFamily="18" charset="0"/>
                          <a:ea typeface="標楷體" panose="03000509000000000000" pitchFamily="65" charset="-120"/>
                          <a:cs typeface="Times New Roman" panose="02020603050405020304" pitchFamily="18" charset="0"/>
                        </a:rPr>
                        <a:t>Disease，GBD)</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701040">
                        <a:lnSpc>
                          <a:spcPct val="100000"/>
                        </a:lnSpc>
                        <a:spcBef>
                          <a:spcPts val="1000"/>
                        </a:spcBef>
                        <a:tabLst>
                          <a:tab pos="4429125" algn="l"/>
                        </a:tabLst>
                      </a:pPr>
                      <a:r>
                        <a:rPr sz="2000" b="1" spc="0" dirty="0">
                          <a:latin typeface="Times New Roman" panose="02020603050405020304" pitchFamily="18" charset="0"/>
                          <a:ea typeface="標楷體" panose="03000509000000000000" pitchFamily="65" charset="-120"/>
                          <a:cs typeface="Times New Roman" panose="02020603050405020304" pitchFamily="18" charset="0"/>
                        </a:rPr>
                        <a:t>主講</a:t>
                      </a:r>
                      <a:r>
                        <a:rPr sz="2000" b="1" dirty="0">
                          <a:latin typeface="Times New Roman" panose="02020603050405020304" pitchFamily="18" charset="0"/>
                          <a:ea typeface="標楷體" panose="03000509000000000000" pitchFamily="65" charset="-120"/>
                          <a:cs typeface="Times New Roman" panose="02020603050405020304" pitchFamily="18" charset="0"/>
                        </a:rPr>
                        <a:t>人：臺灣</a:t>
                      </a:r>
                      <a:r>
                        <a:rPr sz="2000" b="1" spc="-15" dirty="0">
                          <a:latin typeface="Times New Roman" panose="02020603050405020304" pitchFamily="18" charset="0"/>
                          <a:ea typeface="標楷體" panose="03000509000000000000" pitchFamily="65" charset="-120"/>
                          <a:cs typeface="Times New Roman" panose="02020603050405020304" pitchFamily="18" charset="0"/>
                        </a:rPr>
                        <a:t>大</a:t>
                      </a:r>
                      <a:r>
                        <a:rPr sz="2000" b="1" dirty="0">
                          <a:latin typeface="Times New Roman" panose="02020603050405020304" pitchFamily="18" charset="0"/>
                          <a:ea typeface="標楷體" panose="03000509000000000000" pitchFamily="65" charset="-120"/>
                          <a:cs typeface="Times New Roman" panose="02020603050405020304" pitchFamily="18" charset="0"/>
                        </a:rPr>
                        <a:t>學公</a:t>
                      </a:r>
                      <a:r>
                        <a:rPr sz="2000" b="1" spc="-15" dirty="0">
                          <a:latin typeface="Times New Roman" panose="02020603050405020304" pitchFamily="18" charset="0"/>
                          <a:ea typeface="標楷體" panose="03000509000000000000" pitchFamily="65" charset="-120"/>
                          <a:cs typeface="Times New Roman" panose="02020603050405020304" pitchFamily="18" charset="0"/>
                        </a:rPr>
                        <a:t>共</a:t>
                      </a:r>
                      <a:r>
                        <a:rPr sz="2000" b="1" dirty="0">
                          <a:latin typeface="Times New Roman" panose="02020603050405020304" pitchFamily="18" charset="0"/>
                          <a:ea typeface="標楷體" panose="03000509000000000000" pitchFamily="65" charset="-120"/>
                          <a:cs typeface="Times New Roman" panose="02020603050405020304" pitchFamily="18" charset="0"/>
                        </a:rPr>
                        <a:t>衛生</a:t>
                      </a:r>
                      <a:r>
                        <a:rPr sz="2000" b="1" spc="-15" dirty="0">
                          <a:latin typeface="Times New Roman" panose="02020603050405020304" pitchFamily="18" charset="0"/>
                          <a:ea typeface="標楷體" panose="03000509000000000000" pitchFamily="65" charset="-120"/>
                          <a:cs typeface="Times New Roman" panose="02020603050405020304" pitchFamily="18" charset="0"/>
                        </a:rPr>
                        <a:t>學</a:t>
                      </a:r>
                      <a:r>
                        <a:rPr sz="2000" b="1" dirty="0">
                          <a:latin typeface="Times New Roman" panose="02020603050405020304" pitchFamily="18" charset="0"/>
                          <a:ea typeface="標楷體" panose="03000509000000000000" pitchFamily="65" charset="-120"/>
                          <a:cs typeface="Times New Roman" panose="02020603050405020304" pitchFamily="18" charset="0"/>
                        </a:rPr>
                        <a:t>院	</a:t>
                      </a:r>
                      <a:r>
                        <a:rPr sz="2000" b="1" spc="0" dirty="0">
                          <a:latin typeface="Times New Roman" panose="02020603050405020304" pitchFamily="18" charset="0"/>
                          <a:ea typeface="標楷體" panose="03000509000000000000" pitchFamily="65" charset="-120"/>
                          <a:cs typeface="Times New Roman" panose="02020603050405020304" pitchFamily="18" charset="0"/>
                        </a:rPr>
                        <a:t>林先</a:t>
                      </a:r>
                      <a:r>
                        <a:rPr sz="2000" b="1" dirty="0">
                          <a:latin typeface="Times New Roman" panose="02020603050405020304" pitchFamily="18" charset="0"/>
                          <a:ea typeface="標楷體" panose="03000509000000000000" pitchFamily="65" charset="-120"/>
                          <a:cs typeface="Times New Roman" panose="02020603050405020304" pitchFamily="18" charset="0"/>
                        </a:rPr>
                        <a:t>和</a:t>
                      </a:r>
                      <a:r>
                        <a:rPr sz="2000" b="1" spc="-85" dirty="0">
                          <a:latin typeface="Times New Roman" panose="02020603050405020304" pitchFamily="18" charset="0"/>
                          <a:ea typeface="標楷體" panose="03000509000000000000" pitchFamily="65" charset="-120"/>
                          <a:cs typeface="Times New Roman" panose="02020603050405020304" pitchFamily="18" charset="0"/>
                        </a:rPr>
                        <a:t> </a:t>
                      </a:r>
                      <a:r>
                        <a:rPr sz="2000" b="1" spc="0" dirty="0">
                          <a:latin typeface="Times New Roman" panose="02020603050405020304" pitchFamily="18" charset="0"/>
                          <a:ea typeface="標楷體" panose="03000509000000000000" pitchFamily="65" charset="-120"/>
                          <a:cs typeface="Times New Roman" panose="02020603050405020304" pitchFamily="18" charset="0"/>
                        </a:rPr>
                        <a:t>副教授</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244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8B640"/>
                    </a:solidFill>
                  </a:tcPr>
                </a:tc>
              </a:tr>
            </a:tbl>
          </a:graphicData>
        </a:graphic>
      </p:graphicFrame>
      <p:sp>
        <p:nvSpPr>
          <p:cNvPr id="11" name="object 11"/>
          <p:cNvSpPr txBox="1"/>
          <p:nvPr/>
        </p:nvSpPr>
        <p:spPr>
          <a:xfrm>
            <a:off x="8255634" y="6427114"/>
            <a:ext cx="18097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15</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2"/>
          <p:cNvSpPr txBox="1">
            <a:spLocks/>
          </p:cNvSpPr>
          <p:nvPr/>
        </p:nvSpPr>
        <p:spPr>
          <a:xfrm>
            <a:off x="598292" y="338314"/>
            <a:ext cx="7532191" cy="661814"/>
          </a:xfrm>
          <a:prstGeom prst="rect">
            <a:avLst/>
          </a:prstGeom>
        </p:spPr>
        <p:txBody>
          <a:bodyPr lIns="64281" tIns="32140" rIns="64281" bIns="32140">
            <a:normAutofit/>
          </a:bodyPr>
          <a:lstStyle>
            <a:lvl1pPr marL="0" marR="0" indent="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9pPr>
          </a:lstStyle>
          <a:p>
            <a:r>
              <a:rPr lang="zh-TW" altLang="en-US" sz="4600" b="1" kern="0" dirty="0">
                <a:latin typeface="Trebuchet MS" panose="020B0603020202020204" pitchFamily="34" charset="0"/>
                <a:ea typeface="標楷體" panose="03000509000000000000" pitchFamily="65" charset="-120"/>
              </a:rPr>
              <a:t>討論主題</a:t>
            </a:r>
            <a:endParaRPr lang="zh-TW" altLang="en-US" sz="3500" b="1" kern="0" baseline="-25000" dirty="0">
              <a:latin typeface="Trebuchet MS" panose="020B0603020202020204" pitchFamily="34" charset="0"/>
              <a:ea typeface="標楷體" panose="03000509000000000000" pitchFamily="65" charset="-120"/>
            </a:endParaRPr>
          </a:p>
        </p:txBody>
      </p:sp>
      <p:sp>
        <p:nvSpPr>
          <p:cNvPr id="22" name="文字版面配置區 3"/>
          <p:cNvSpPr txBox="1">
            <a:spLocks/>
          </p:cNvSpPr>
          <p:nvPr/>
        </p:nvSpPr>
        <p:spPr>
          <a:xfrm>
            <a:off x="5449159" y="3247797"/>
            <a:ext cx="2840263" cy="455414"/>
          </a:xfrm>
          <a:prstGeom prst="rect">
            <a:avLst/>
          </a:prstGeom>
          <a:ln w="12700">
            <a:miter lim="400000"/>
          </a:ln>
          <a:extLst>
            <a:ext uri="{C572A759-6A51-4108-AA02-DFA0A04FC94B}">
              <ma14:wrappingTextBoxFlag xmlns:ma14="http://schemas.microsoft.com/office/mac/drawingml/2011/main" xmlns="" val="1"/>
            </a:ext>
          </a:extLst>
        </p:spPr>
        <p:txBody>
          <a:bodyPr lIns="35711" tIns="35711" rIns="35711" bIns="35711" anchor="t">
            <a:noAutofit/>
          </a:bodyPr>
          <a:lstStyle>
            <a:lvl1pPr marL="0" marR="0" indent="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1pPr>
            <a:lvl2pPr marL="0" marR="0" indent="2286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2pPr>
            <a:lvl3pPr marL="0" marR="0" indent="4572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3pPr>
            <a:lvl4pPr marL="0" marR="0" indent="6858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4pPr>
            <a:lvl5pPr marL="0" marR="0" indent="9144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algn="l"/>
            <a:r>
              <a:rPr lang="zh-TW" altLang="en-US" sz="3000" b="1" kern="0" dirty="0"/>
              <a:t>一般論文</a:t>
            </a:r>
          </a:p>
        </p:txBody>
      </p:sp>
      <p:sp>
        <p:nvSpPr>
          <p:cNvPr id="23" name="文字版面配置區 2"/>
          <p:cNvSpPr>
            <a:spLocks noGrp="1"/>
          </p:cNvSpPr>
          <p:nvPr/>
        </p:nvSpPr>
        <p:spPr>
          <a:xfrm>
            <a:off x="5488381" y="3704746"/>
            <a:ext cx="3180489" cy="976920"/>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35711" tIns="35711" rIns="35711" bIns="35711" anchor="t" anchorCtr="0">
            <a:noAutofit/>
          </a:bodyPr>
          <a:lstStyle>
            <a:lvl1pPr marL="444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流行病學與</a:t>
            </a:r>
            <a:r>
              <a:rPr lang="zh-TW" altLang="en-US" sz="1600" kern="0" dirty="0" smtClean="0">
                <a:latin typeface="Calibri" panose="020F0502020204030204" pitchFamily="34" charset="0"/>
              </a:rPr>
              <a:t>預防醫學</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衛生政策與醫務</a:t>
            </a:r>
            <a:r>
              <a:rPr lang="zh-TW" altLang="en-US" sz="1600" kern="0" dirty="0" smtClean="0">
                <a:latin typeface="Calibri" panose="020F0502020204030204" pitchFamily="34" charset="0"/>
              </a:rPr>
              <a:t>管理</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健康行為與健康促進</a:t>
            </a:r>
            <a:endParaRPr lang="en-US" altLang="zh-TW" sz="1600" kern="0" dirty="0">
              <a:latin typeface="Calibri" panose="020F0502020204030204" pitchFamily="34" charset="0"/>
            </a:endParaRPr>
          </a:p>
        </p:txBody>
      </p:sp>
      <p:sp>
        <p:nvSpPr>
          <p:cNvPr id="2" name="矩形 1"/>
          <p:cNvSpPr/>
          <p:nvPr/>
        </p:nvSpPr>
        <p:spPr>
          <a:xfrm>
            <a:off x="5449159" y="988010"/>
            <a:ext cx="3560856" cy="875386"/>
          </a:xfrm>
          <a:prstGeom prst="rect">
            <a:avLst/>
          </a:prstGeom>
        </p:spPr>
        <p:txBody>
          <a:bodyPr wrap="square" lIns="64281" tIns="32140" rIns="64281" bIns="32140">
            <a:spAutoFit/>
          </a:bodyPr>
          <a:lstStyle/>
          <a:p>
            <a:pPr marL="222084" indent="-222084" defTabSz="410688" latinLnBrk="0" hangingPunct="0">
              <a:spcAft>
                <a:spcPts val="141"/>
              </a:spcAft>
              <a:buSzPct val="70000"/>
            </a:pPr>
            <a:r>
              <a:rPr lang="zh-TW" altLang="en-US" sz="3000" b="1" kern="0" dirty="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公共衛生實務論壇</a:t>
            </a:r>
            <a:endParaRPr lang="en-US" altLang="zh-TW" sz="3000" b="1" kern="0" dirty="0">
              <a:solidFill>
                <a:srgbClr val="B6492C"/>
              </a:solidFill>
              <a:latin typeface="標楷體" panose="03000509000000000000" pitchFamily="65" charset="-120"/>
              <a:ea typeface="標楷體" panose="03000509000000000000" pitchFamily="65" charset="-120"/>
              <a:cs typeface="Bodoni SvtyTwo SC ITC TT-Book"/>
              <a:sym typeface="Bodoni SvtyTwo SC ITC TT-Book"/>
            </a:endParaRPr>
          </a:p>
          <a:p>
            <a:pPr marL="241056" indent="-241056" defTabSz="410688" latinLnBrk="0" hangingPunct="0">
              <a:spcBef>
                <a:spcPts val="703"/>
              </a:spcBef>
              <a:buSzPct val="70000"/>
              <a:buFont typeface="Wingdings" panose="05000000000000000000" pitchFamily="2" charset="2"/>
              <a:buChar char="ü"/>
            </a:pPr>
            <a:r>
              <a:rPr lang="zh-TW" altLang="en-US" sz="1600" kern="0" dirty="0" smtClean="0">
                <a:solidFill>
                  <a:srgbClr val="57554B"/>
                </a:solidFill>
                <a:latin typeface="標楷體" panose="03000509000000000000" pitchFamily="65" charset="-120"/>
                <a:ea typeface="標楷體" panose="03000509000000000000" pitchFamily="65" charset="-120"/>
                <a:sym typeface="Hoefler Text"/>
              </a:rPr>
              <a:t>公共衛生</a:t>
            </a:r>
            <a:r>
              <a:rPr lang="zh-TW" altLang="en-US" sz="1600" kern="0" dirty="0">
                <a:solidFill>
                  <a:srgbClr val="57554B"/>
                </a:solidFill>
                <a:latin typeface="標楷體" panose="03000509000000000000" pitchFamily="65" charset="-120"/>
                <a:ea typeface="標楷體" panose="03000509000000000000" pitchFamily="65" charset="-120"/>
                <a:sym typeface="Hoefler Text"/>
              </a:rPr>
              <a:t>系所實習經驗分享與</a:t>
            </a:r>
            <a:r>
              <a:rPr lang="zh-TW" altLang="en-US" sz="1600" kern="0" dirty="0" smtClean="0">
                <a:solidFill>
                  <a:srgbClr val="57554B"/>
                </a:solidFill>
                <a:latin typeface="標楷體" panose="03000509000000000000" pitchFamily="65" charset="-120"/>
                <a:ea typeface="標楷體" panose="03000509000000000000" pitchFamily="65" charset="-120"/>
                <a:sym typeface="Hoefler Text"/>
              </a:rPr>
              <a:t>交流</a:t>
            </a:r>
            <a:endParaRPr lang="en-US" altLang="zh-TW" sz="1600" kern="0" dirty="0" smtClean="0">
              <a:solidFill>
                <a:srgbClr val="57554B"/>
              </a:solidFill>
              <a:latin typeface="標楷體" panose="03000509000000000000" pitchFamily="65" charset="-120"/>
              <a:ea typeface="標楷體" panose="03000509000000000000" pitchFamily="65" charset="-120"/>
              <a:sym typeface="Hoefler Text"/>
            </a:endParaRPr>
          </a:p>
        </p:txBody>
      </p:sp>
      <p:sp>
        <p:nvSpPr>
          <p:cNvPr id="8" name="文字版面配置區 3"/>
          <p:cNvSpPr>
            <a:spLocks noGrp="1"/>
          </p:cNvSpPr>
          <p:nvPr/>
        </p:nvSpPr>
        <p:spPr>
          <a:xfrm>
            <a:off x="251520" y="970289"/>
            <a:ext cx="1899847" cy="455414"/>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35711" tIns="35711" rIns="35711" bIns="35711" anchor="t">
            <a:noAutofit/>
          </a:bodyPr>
          <a:lstStyle>
            <a:lvl1pPr marL="0" marR="0" indent="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1pPr>
            <a:lvl2pPr marL="0" marR="0" indent="2286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2pPr>
            <a:lvl3pPr marL="0" marR="0" indent="4572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3pPr>
            <a:lvl4pPr marL="0" marR="0" indent="6858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4pPr>
            <a:lvl5pPr marL="0" marR="0" indent="9144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algn="l" hangingPunct="0"/>
            <a:r>
              <a:rPr lang="zh-TW" altLang="en-US" sz="3000" b="1" kern="0" dirty="0" smtClean="0"/>
              <a:t>專題討論</a:t>
            </a:r>
            <a:endParaRPr lang="zh-TW" altLang="en-US" sz="3000" b="1" kern="0" dirty="0"/>
          </a:p>
        </p:txBody>
      </p:sp>
      <p:sp>
        <p:nvSpPr>
          <p:cNvPr id="9" name="文字版面配置區 2"/>
          <p:cNvSpPr>
            <a:spLocks noGrp="1"/>
          </p:cNvSpPr>
          <p:nvPr/>
        </p:nvSpPr>
        <p:spPr>
          <a:xfrm>
            <a:off x="251521" y="1484784"/>
            <a:ext cx="5040560" cy="4759335"/>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35711" tIns="35711" rIns="35711" bIns="35711" anchor="t" anchorCtr="0">
            <a:noAutofit/>
          </a:bodyPr>
          <a:lstStyle>
            <a:lvl1pPr marL="444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222084" indent="-222084" hangingPunct="0">
              <a:lnSpc>
                <a:spcPct val="100000"/>
              </a:lnSpc>
              <a:spcBef>
                <a:spcPts val="0"/>
              </a:spcBef>
              <a:spcAft>
                <a:spcPts val="141"/>
              </a:spcAft>
              <a:buSzPct val="70000"/>
            </a:pPr>
            <a:r>
              <a:rPr lang="zh-TW" altLang="en-US" sz="1600" kern="0" dirty="0" smtClean="0">
                <a:latin typeface="Calibri" panose="020F0502020204030204" pitchFamily="34" charset="0"/>
              </a:rPr>
              <a:t>雄</a:t>
            </a:r>
            <a:r>
              <a:rPr lang="zh-TW" altLang="en-US" sz="1600" kern="0" dirty="0">
                <a:latin typeface="Calibri" panose="020F0502020204030204" pitchFamily="34" charset="0"/>
              </a:rPr>
              <a:t>健康</a:t>
            </a:r>
            <a:r>
              <a:rPr lang="en-US" altLang="zh-TW" sz="1600" kern="0" dirty="0">
                <a:latin typeface="Calibri" panose="020F0502020204030204" pitchFamily="34" charset="0"/>
              </a:rPr>
              <a:t>-</a:t>
            </a:r>
            <a:r>
              <a:rPr lang="zh-TW" altLang="en-US" sz="1600" kern="0" dirty="0">
                <a:latin typeface="Calibri" panose="020F0502020204030204" pitchFamily="34" charset="0"/>
              </a:rPr>
              <a:t>厝邊醫生</a:t>
            </a:r>
            <a:r>
              <a:rPr lang="en-US" altLang="zh-TW" sz="1600" kern="0" dirty="0">
                <a:latin typeface="Calibri" panose="020F0502020204030204" pitchFamily="34" charset="0"/>
              </a:rPr>
              <a:t>-</a:t>
            </a:r>
            <a:r>
              <a:rPr lang="zh-TW" altLang="en-US" sz="1600" kern="0" dirty="0">
                <a:latin typeface="Calibri" panose="020F0502020204030204" pitchFamily="34" charset="0"/>
              </a:rPr>
              <a:t>護咱社區健康</a:t>
            </a:r>
            <a:r>
              <a:rPr lang="zh-TW" altLang="en-US" sz="1600" kern="0" dirty="0" smtClean="0">
                <a:latin typeface="Calibri" panose="020F0502020204030204" pitchFamily="34" charset="0"/>
              </a:rPr>
              <a:t>一生</a:t>
            </a:r>
            <a:endParaRPr lang="en-US" altLang="zh-TW" sz="1600" kern="0" dirty="0" smtClean="0">
              <a:latin typeface="Calibri" panose="020F0502020204030204" pitchFamily="34" charset="0"/>
            </a:endParaRPr>
          </a:p>
          <a:p>
            <a:pPr marL="0" indent="0" hangingPunct="0">
              <a:lnSpc>
                <a:spcPct val="100000"/>
              </a:lnSpc>
              <a:spcBef>
                <a:spcPts val="0"/>
              </a:spcBef>
              <a:spcAft>
                <a:spcPts val="141"/>
              </a:spcAft>
              <a:buSzPct val="70000"/>
              <a:buNone/>
            </a:pPr>
            <a:r>
              <a:rPr lang="zh-TW" altLang="en-US" sz="1600" kern="0" dirty="0">
                <a:latin typeface="Calibri" panose="020F0502020204030204" pitchFamily="34" charset="0"/>
              </a:rPr>
              <a:t> </a:t>
            </a:r>
            <a:r>
              <a:rPr lang="zh-TW" altLang="en-US" sz="1600" kern="0" dirty="0" smtClean="0">
                <a:latin typeface="Calibri" panose="020F0502020204030204" pitchFamily="34" charset="0"/>
              </a:rPr>
              <a:t>  「</a:t>
            </a:r>
            <a:r>
              <a:rPr lang="zh-TW" altLang="en-US" sz="1600" kern="0" dirty="0">
                <a:latin typeface="Calibri" panose="020F0502020204030204" pitchFamily="34" charset="0"/>
              </a:rPr>
              <a:t>防疫、防癌、防老」健康照護網絡連結試辦計畫</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失智症影響因子與治療之成效</a:t>
            </a:r>
            <a:r>
              <a:rPr lang="zh-TW" altLang="en-US" sz="1600" kern="0" dirty="0" smtClean="0">
                <a:latin typeface="Calibri" panose="020F0502020204030204" pitchFamily="34" charset="0"/>
              </a:rPr>
              <a:t>分析</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提升國人氣候變遷之健康識能與調適策略</a:t>
            </a:r>
            <a:r>
              <a:rPr lang="zh-TW" altLang="en-US" sz="1600" kern="0" dirty="0" smtClean="0">
                <a:latin typeface="Calibri" panose="020F0502020204030204" pitchFamily="34" charset="0"/>
              </a:rPr>
              <a:t>研究</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公共衛生政策介入之成效</a:t>
            </a:r>
            <a:r>
              <a:rPr lang="zh-TW" altLang="en-US" sz="1600" kern="0" dirty="0" smtClean="0">
                <a:latin typeface="Calibri" panose="020F0502020204030204" pitchFamily="34" charset="0"/>
              </a:rPr>
              <a:t>分析</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衛生行政業務績效</a:t>
            </a:r>
            <a:r>
              <a:rPr lang="zh-TW" altLang="en-US" sz="1600" kern="0" dirty="0" smtClean="0">
                <a:latin typeface="Calibri" panose="020F0502020204030204" pitchFamily="34" charset="0"/>
              </a:rPr>
              <a:t>視覺化</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食藥大數據之應用</a:t>
            </a:r>
            <a:r>
              <a:rPr lang="zh-TW" altLang="en-US" sz="1600" kern="0" dirty="0" smtClean="0">
                <a:latin typeface="Calibri" panose="020F0502020204030204" pitchFamily="34" charset="0"/>
              </a:rPr>
              <a:t>分析</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健保新思維與社區照護網</a:t>
            </a:r>
            <a:r>
              <a:rPr lang="zh-TW" altLang="en-US" sz="1600" kern="0" dirty="0" smtClean="0">
                <a:latin typeface="Calibri" panose="020F0502020204030204" pitchFamily="34" charset="0"/>
              </a:rPr>
              <a:t>絡</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臺灣疫苗策略的專業思考、科學實證與公共衛生</a:t>
            </a:r>
            <a:r>
              <a:rPr lang="zh-TW" altLang="en-US" sz="1600" kern="0" dirty="0" smtClean="0">
                <a:latin typeface="Calibri" panose="020F0502020204030204" pitchFamily="34" charset="0"/>
              </a:rPr>
              <a:t>作為</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國民營養狀況變遷</a:t>
            </a:r>
            <a:r>
              <a:rPr lang="zh-TW" altLang="en-US" sz="1600" kern="0" dirty="0" smtClean="0">
                <a:latin typeface="Calibri" panose="020F0502020204030204" pitchFamily="34" charset="0"/>
              </a:rPr>
              <a:t>調查</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電子病歷時代的癌症</a:t>
            </a:r>
            <a:r>
              <a:rPr lang="zh-TW" altLang="en-US" sz="1600" kern="0" dirty="0" smtClean="0">
                <a:latin typeface="Calibri" panose="020F0502020204030204" pitchFamily="34" charset="0"/>
              </a:rPr>
              <a:t>登記</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推動</a:t>
            </a:r>
            <a:r>
              <a:rPr lang="en-US" altLang="zh-TW" sz="1600" kern="0" dirty="0">
                <a:latin typeface="Calibri" panose="020F0502020204030204" pitchFamily="34" charset="0"/>
              </a:rPr>
              <a:t>AJCC8th</a:t>
            </a:r>
            <a:r>
              <a:rPr lang="zh-TW" altLang="en-US" sz="1600" kern="0" dirty="0">
                <a:latin typeface="Calibri" panose="020F0502020204030204" pitchFamily="34" charset="0"/>
              </a:rPr>
              <a:t>分期工作坊</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活躍老化主題式資料庫建構與視覺化</a:t>
            </a:r>
            <a:r>
              <a:rPr lang="zh-TW" altLang="en-US" sz="1600" kern="0" dirty="0" smtClean="0">
                <a:latin typeface="Calibri" panose="020F0502020204030204" pitchFamily="34" charset="0"/>
              </a:rPr>
              <a:t>分析</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環職衛生</a:t>
            </a:r>
            <a:r>
              <a:rPr lang="en-US" altLang="zh-TW" sz="1600" kern="0" dirty="0">
                <a:latin typeface="Calibri" panose="020F0502020204030204" pitchFamily="34" charset="0"/>
              </a:rPr>
              <a:t>(</a:t>
            </a:r>
            <a:r>
              <a:rPr lang="zh-TW" altLang="en-US" sz="1600" kern="0" dirty="0">
                <a:latin typeface="Calibri" panose="020F0502020204030204" pitchFamily="34" charset="0"/>
              </a:rPr>
              <a:t>一</a:t>
            </a:r>
            <a:r>
              <a:rPr lang="en-US" altLang="zh-TW" sz="1600" kern="0" dirty="0">
                <a:latin typeface="Calibri" panose="020F0502020204030204" pitchFamily="34" charset="0"/>
              </a:rPr>
              <a:t>)</a:t>
            </a:r>
            <a:r>
              <a:rPr lang="zh-TW" altLang="en-US" sz="1600" kern="0" dirty="0">
                <a:latin typeface="Calibri" panose="020F0502020204030204" pitchFamily="34" charset="0"/>
              </a:rPr>
              <a:t>空氣</a:t>
            </a:r>
            <a:r>
              <a:rPr lang="zh-TW" altLang="en-US" sz="1600" kern="0" dirty="0" smtClean="0">
                <a:latin typeface="Calibri" panose="020F0502020204030204" pitchFamily="34" charset="0"/>
              </a:rPr>
              <a:t>汙染</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環職衛生</a:t>
            </a:r>
            <a:r>
              <a:rPr lang="en-US" altLang="zh-TW" sz="1600" kern="0" dirty="0">
                <a:latin typeface="Calibri" panose="020F0502020204030204" pitchFamily="34" charset="0"/>
              </a:rPr>
              <a:t>(</a:t>
            </a:r>
            <a:r>
              <a:rPr lang="zh-TW" altLang="en-US" sz="1600" kern="0" dirty="0">
                <a:latin typeface="Calibri" panose="020F0502020204030204" pitchFamily="34" charset="0"/>
              </a:rPr>
              <a:t>二</a:t>
            </a:r>
            <a:r>
              <a:rPr lang="en-US" altLang="zh-TW" sz="1600" kern="0" dirty="0">
                <a:latin typeface="Calibri" panose="020F0502020204030204" pitchFamily="34" charset="0"/>
              </a:rPr>
              <a:t>)</a:t>
            </a:r>
            <a:r>
              <a:rPr lang="zh-TW" altLang="en-US" sz="1600" kern="0" dirty="0">
                <a:latin typeface="Calibri" panose="020F0502020204030204" pitchFamily="34" charset="0"/>
              </a:rPr>
              <a:t>職業</a:t>
            </a:r>
            <a:r>
              <a:rPr lang="zh-TW" altLang="en-US" sz="1600" kern="0" dirty="0" smtClean="0">
                <a:latin typeface="Calibri" panose="020F0502020204030204" pitchFamily="34" charset="0"/>
              </a:rPr>
              <a:t>衛生</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流感及新型</a:t>
            </a:r>
            <a:r>
              <a:rPr lang="en-US" altLang="zh-TW" sz="1600" kern="0" dirty="0">
                <a:latin typeface="Calibri" panose="020F0502020204030204" pitchFamily="34" charset="0"/>
              </a:rPr>
              <a:t>A</a:t>
            </a:r>
            <a:r>
              <a:rPr lang="zh-TW" altLang="en-US" sz="1600" kern="0" dirty="0">
                <a:latin typeface="Calibri" panose="020F0502020204030204" pitchFamily="34" charset="0"/>
              </a:rPr>
              <a:t>型流感防治策略</a:t>
            </a:r>
            <a:r>
              <a:rPr lang="zh-TW" altLang="en-US" sz="1600" kern="0" dirty="0" smtClean="0">
                <a:latin typeface="Calibri" panose="020F0502020204030204" pitchFamily="34" charset="0"/>
              </a:rPr>
              <a:t>探討</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多元年輕族群之性健康</a:t>
            </a:r>
            <a:endParaRPr lang="en-US" altLang="zh-TW" sz="1600" kern="0" dirty="0">
              <a:latin typeface="Calibri" panose="020F0502020204030204" pitchFamily="34" charset="0"/>
            </a:endParaRPr>
          </a:p>
        </p:txBody>
      </p:sp>
      <p:sp>
        <p:nvSpPr>
          <p:cNvPr id="11" name="文字版面配置區 2"/>
          <p:cNvSpPr>
            <a:spLocks noGrp="1"/>
          </p:cNvSpPr>
          <p:nvPr/>
        </p:nvSpPr>
        <p:spPr>
          <a:xfrm>
            <a:off x="5508104" y="5013176"/>
            <a:ext cx="3180489" cy="1656184"/>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35711" tIns="35711" rIns="35711" bIns="35711" anchor="t" anchorCtr="0">
            <a:noAutofit/>
          </a:bodyPr>
          <a:lstStyle>
            <a:lvl1pPr marL="444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流行病學與</a:t>
            </a:r>
            <a:r>
              <a:rPr lang="zh-TW" altLang="en-US" sz="1600" kern="0" dirty="0" smtClean="0">
                <a:latin typeface="Calibri" panose="020F0502020204030204" pitchFamily="34" charset="0"/>
              </a:rPr>
              <a:t>預防醫學</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衛生政策與醫務</a:t>
            </a:r>
            <a:r>
              <a:rPr lang="zh-TW" altLang="en-US" sz="1600" kern="0" dirty="0" smtClean="0">
                <a:latin typeface="Calibri" panose="020F0502020204030204" pitchFamily="34" charset="0"/>
              </a:rPr>
              <a:t>管理</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衛生教育與行為</a:t>
            </a:r>
            <a:r>
              <a:rPr lang="zh-TW" altLang="en-US" sz="1600" kern="0" dirty="0" smtClean="0">
                <a:latin typeface="Calibri" panose="020F0502020204030204" pitchFamily="34" charset="0"/>
              </a:rPr>
              <a:t>科學</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環境衛生與職業</a:t>
            </a:r>
            <a:r>
              <a:rPr lang="zh-TW" altLang="en-US" sz="1600" kern="0" dirty="0" smtClean="0">
                <a:latin typeface="Calibri" panose="020F0502020204030204" pitchFamily="34" charset="0"/>
              </a:rPr>
              <a:t>醫學</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事故傷害預防與安全</a:t>
            </a:r>
            <a:r>
              <a:rPr lang="zh-TW" altLang="en-US" sz="1600" kern="0" dirty="0" smtClean="0">
                <a:latin typeface="Calibri" panose="020F0502020204030204" pitchFamily="34" charset="0"/>
              </a:rPr>
              <a:t>促進</a:t>
            </a:r>
            <a:endParaRPr lang="en-US" altLang="zh-TW" sz="1600" kern="0" dirty="0" smtClean="0">
              <a:latin typeface="Calibri" panose="020F0502020204030204" pitchFamily="34" charset="0"/>
            </a:endParaRPr>
          </a:p>
          <a:p>
            <a:pPr marL="222084" indent="-222084" hangingPunct="0">
              <a:lnSpc>
                <a:spcPct val="100000"/>
              </a:lnSpc>
              <a:spcBef>
                <a:spcPts val="0"/>
              </a:spcBef>
              <a:spcAft>
                <a:spcPts val="141"/>
              </a:spcAft>
              <a:buSzPct val="70000"/>
            </a:pPr>
            <a:r>
              <a:rPr lang="zh-TW" altLang="en-US" sz="1600" kern="0" dirty="0">
                <a:latin typeface="Calibri" panose="020F0502020204030204" pitchFamily="34" charset="0"/>
              </a:rPr>
              <a:t>公共衛生實習心得報告</a:t>
            </a:r>
            <a:endParaRPr lang="en-US" altLang="zh-TW" sz="1600" kern="0" dirty="0">
              <a:latin typeface="Calibri" panose="020F0502020204030204" pitchFamily="34" charset="0"/>
            </a:endParaRPr>
          </a:p>
        </p:txBody>
      </p:sp>
      <p:sp>
        <p:nvSpPr>
          <p:cNvPr id="12" name="文字版面配置區 3"/>
          <p:cNvSpPr txBox="1">
            <a:spLocks/>
          </p:cNvSpPr>
          <p:nvPr/>
        </p:nvSpPr>
        <p:spPr>
          <a:xfrm>
            <a:off x="5449159" y="4550703"/>
            <a:ext cx="2840263" cy="455414"/>
          </a:xfrm>
          <a:prstGeom prst="rect">
            <a:avLst/>
          </a:prstGeom>
          <a:ln w="12700">
            <a:miter lim="400000"/>
          </a:ln>
          <a:extLst>
            <a:ext uri="{C572A759-6A51-4108-AA02-DFA0A04FC94B}">
              <ma14:wrappingTextBoxFlag xmlns:ma14="http://schemas.microsoft.com/office/mac/drawingml/2011/main" xmlns="" val="1"/>
            </a:ext>
          </a:extLst>
        </p:spPr>
        <p:txBody>
          <a:bodyPr lIns="35711" tIns="35711" rIns="35711" bIns="35711" anchor="t">
            <a:noAutofit/>
          </a:bodyPr>
          <a:lstStyle>
            <a:lvl1pPr marL="0" marR="0" indent="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1pPr>
            <a:lvl2pPr marL="0" marR="0" indent="2286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2pPr>
            <a:lvl3pPr marL="0" marR="0" indent="4572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3pPr>
            <a:lvl4pPr marL="0" marR="0" indent="6858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4pPr>
            <a:lvl5pPr marL="0" marR="0" indent="9144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algn="l"/>
            <a:r>
              <a:rPr lang="zh-TW" altLang="en-US" sz="3000" b="1" kern="0" dirty="0" smtClean="0"/>
              <a:t>論文</a:t>
            </a:r>
            <a:r>
              <a:rPr lang="zh-TW" altLang="en-US" sz="3000" b="1" kern="0" dirty="0"/>
              <a:t>海報展示</a:t>
            </a:r>
          </a:p>
        </p:txBody>
      </p:sp>
      <p:sp>
        <p:nvSpPr>
          <p:cNvPr id="21" name="文字版面配置區 2"/>
          <p:cNvSpPr>
            <a:spLocks noGrp="1"/>
          </p:cNvSpPr>
          <p:nvPr/>
        </p:nvSpPr>
        <p:spPr>
          <a:xfrm>
            <a:off x="5488381" y="2372246"/>
            <a:ext cx="3403991" cy="984746"/>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35711" tIns="35711" rIns="35711" bIns="35711" anchor="t" anchorCtr="0">
            <a:noAutofit/>
          </a:bodyPr>
          <a:lstStyle>
            <a:lvl1pPr marL="444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241056" lvl="0" indent="-241056" defTabSz="410688" hangingPunct="0">
              <a:lnSpc>
                <a:spcPct val="100000"/>
              </a:lnSpc>
              <a:spcBef>
                <a:spcPts val="703"/>
              </a:spcBef>
              <a:buSzPct val="70000"/>
              <a:buFont typeface="Wingdings" panose="05000000000000000000" pitchFamily="2" charset="2"/>
              <a:buChar char="ü"/>
            </a:pPr>
            <a:r>
              <a:rPr lang="zh-TW" altLang="en-US" sz="1600" kern="0" dirty="0" smtClean="0">
                <a:latin typeface="Calibri" panose="020F0502020204030204" pitchFamily="34" charset="0"/>
              </a:rPr>
              <a:t>職業駕駛健康管理與交通安全促進</a:t>
            </a:r>
            <a:endParaRPr lang="en-US" altLang="zh-TW" sz="1600" kern="0" dirty="0" smtClean="0">
              <a:latin typeface="Calibri" panose="020F0502020204030204" pitchFamily="34" charset="0"/>
            </a:endParaRPr>
          </a:p>
          <a:p>
            <a:pPr marL="241056" lvl="0" indent="-241056" defTabSz="410688" hangingPunct="0">
              <a:lnSpc>
                <a:spcPct val="100000"/>
              </a:lnSpc>
              <a:spcBef>
                <a:spcPts val="703"/>
              </a:spcBef>
              <a:buSzPct val="70000"/>
              <a:buFont typeface="Wingdings" panose="05000000000000000000" pitchFamily="2" charset="2"/>
              <a:buChar char="ü"/>
            </a:pPr>
            <a:r>
              <a:rPr lang="zh-TW" altLang="en-US" sz="1600" kern="0" dirty="0" smtClean="0">
                <a:latin typeface="Calibri" panose="020F0502020204030204" pitchFamily="34" charset="0"/>
              </a:rPr>
              <a:t>永續發展與風險治理談流行病學的運用與發展</a:t>
            </a:r>
            <a:endParaRPr lang="en-US" altLang="zh-TW" sz="1600" kern="0" dirty="0">
              <a:latin typeface="Calibri" panose="020F0502020204030204" pitchFamily="34" charset="0"/>
            </a:endParaRPr>
          </a:p>
        </p:txBody>
      </p:sp>
      <p:sp>
        <p:nvSpPr>
          <p:cNvPr id="24" name="文字版面配置區 3"/>
          <p:cNvSpPr>
            <a:spLocks noGrp="1"/>
          </p:cNvSpPr>
          <p:nvPr/>
        </p:nvSpPr>
        <p:spPr>
          <a:xfrm>
            <a:off x="5449159" y="1893466"/>
            <a:ext cx="1899847" cy="455414"/>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35711" tIns="35711" rIns="35711" bIns="35711" anchor="t">
            <a:noAutofit/>
          </a:bodyPr>
          <a:lstStyle>
            <a:lvl1pPr marL="0" marR="0" indent="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1pPr>
            <a:lvl2pPr marL="0" marR="0" indent="2286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2pPr>
            <a:lvl3pPr marL="0" marR="0" indent="4572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3pPr>
            <a:lvl4pPr marL="0" marR="0" indent="6858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4pPr>
            <a:lvl5pPr marL="0" marR="0" indent="9144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algn="l" hangingPunct="0"/>
            <a:r>
              <a:rPr lang="zh-TW" altLang="en-US" sz="3000" b="1" kern="0" dirty="0" smtClean="0"/>
              <a:t>專題論壇</a:t>
            </a:r>
            <a:endParaRPr lang="zh-TW" altLang="en-US" sz="3000" b="1" kern="0" dirty="0"/>
          </a:p>
        </p:txBody>
      </p:sp>
    </p:spTree>
    <p:extLst>
      <p:ext uri="{BB962C8B-B14F-4D97-AF65-F5344CB8AC3E}">
        <p14:creationId xmlns:p14="http://schemas.microsoft.com/office/powerpoint/2010/main" val="48767565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683564" y="404622"/>
            <a:ext cx="7776845" cy="1296670"/>
          </a:xfrm>
          <a:custGeom>
            <a:avLst/>
            <a:gdLst/>
            <a:ahLst/>
            <a:cxnLst/>
            <a:rect l="l" t="t" r="r" b="b"/>
            <a:pathLst>
              <a:path w="7776845" h="1296670">
                <a:moveTo>
                  <a:pt x="0" y="1296162"/>
                </a:moveTo>
                <a:lnTo>
                  <a:pt x="7776845" y="1296162"/>
                </a:lnTo>
                <a:lnTo>
                  <a:pt x="7776845" y="0"/>
                </a:lnTo>
                <a:lnTo>
                  <a:pt x="0" y="0"/>
                </a:lnTo>
                <a:lnTo>
                  <a:pt x="0" y="1296162"/>
                </a:lnTo>
                <a:close/>
              </a:path>
            </a:pathLst>
          </a:custGeom>
          <a:solidFill>
            <a:srgbClr val="8AC145"/>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a:spLocks noGrp="1"/>
          </p:cNvSpPr>
          <p:nvPr>
            <p:ph type="title"/>
          </p:nvPr>
        </p:nvSpPr>
        <p:spPr>
          <a:xfrm>
            <a:off x="1256995" y="494487"/>
            <a:ext cx="3596640" cy="514350"/>
          </a:xfrm>
          <a:prstGeom prst="rect">
            <a:avLst/>
          </a:prstGeom>
        </p:spPr>
        <p:txBody>
          <a:bodyPr vert="horz" wrap="square" lIns="0" tIns="13335" rIns="0" bIns="0" rtlCol="0">
            <a:spAutoFit/>
          </a:bodyPr>
          <a:lstStyle/>
          <a:p>
            <a:pPr>
              <a:lnSpc>
                <a:spcPct val="100000"/>
              </a:lnSpc>
              <a:spcBef>
                <a:spcPts val="105"/>
              </a:spcBef>
              <a:tabLst>
                <a:tab pos="2159635" algn="l"/>
              </a:tabLst>
            </a:pPr>
            <a:r>
              <a:rPr sz="32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SDG3</a:t>
            </a:r>
            <a:r>
              <a:rPr sz="3200" spc="5"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sz="1200" b="1" spc="-105"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(good  </a:t>
            </a:r>
            <a:r>
              <a:rPr sz="1200" b="1" spc="-85"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sz="1200" b="1" spc="1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health)	</a:t>
            </a:r>
            <a:r>
              <a:rPr sz="32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r>
              <a:rPr sz="3200" spc="-7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sz="3200" b="1" spc="-515"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SDG11</a:t>
            </a:r>
            <a:endParaRPr sz="3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txBox="1"/>
          <p:nvPr/>
        </p:nvSpPr>
        <p:spPr>
          <a:xfrm>
            <a:off x="5043170" y="723391"/>
            <a:ext cx="2856230" cy="228909"/>
          </a:xfrm>
          <a:prstGeom prst="rect">
            <a:avLst/>
          </a:prstGeom>
        </p:spPr>
        <p:txBody>
          <a:bodyPr vert="horz" wrap="square" lIns="0" tIns="13335" rIns="0" bIns="0" rtlCol="0">
            <a:spAutoFit/>
          </a:bodyPr>
          <a:lstStyle/>
          <a:p>
            <a:pPr>
              <a:lnSpc>
                <a:spcPct val="100000"/>
              </a:lnSpc>
              <a:spcBef>
                <a:spcPts val="105"/>
              </a:spcBef>
            </a:pPr>
            <a:r>
              <a:rPr sz="14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(Sustainable </a:t>
            </a:r>
            <a:r>
              <a:rPr sz="1400" b="1" spc="9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city </a:t>
            </a:r>
            <a:r>
              <a:rPr sz="1400" b="1" spc="-165"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and</a:t>
            </a:r>
            <a:r>
              <a:rPr sz="1400" b="1" spc="-5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sz="1400" b="1" spc="-125"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community)</a:t>
            </a:r>
            <a:endParaRPr sz="1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13335">
              <a:lnSpc>
                <a:spcPct val="100000"/>
              </a:lnSpc>
              <a:spcBef>
                <a:spcPts val="100"/>
              </a:spcBef>
              <a:tabLst>
                <a:tab pos="775335" algn="l"/>
                <a:tab pos="3213735" algn="l"/>
              </a:tabLst>
            </a:pPr>
            <a:r>
              <a:rPr spc="-229" dirty="0">
                <a:latin typeface="Times New Roman" panose="02020603050405020304" pitchFamily="18" charset="0"/>
                <a:ea typeface="標楷體" panose="03000509000000000000" pitchFamily="65" charset="-120"/>
                <a:cs typeface="Times New Roman" panose="02020603050405020304" pitchFamily="18" charset="0"/>
              </a:rPr>
              <a:t>2017	關懷城市工作坊</a:t>
            </a:r>
            <a:r>
              <a:rPr spc="150" dirty="0">
                <a:latin typeface="Times New Roman" panose="02020603050405020304" pitchFamily="18" charset="0"/>
                <a:ea typeface="標楷體" panose="03000509000000000000" pitchFamily="65" charset="-120"/>
                <a:cs typeface="Times New Roman" panose="02020603050405020304" pitchFamily="18" charset="0"/>
              </a:rPr>
              <a:t>-	高齡友善</a:t>
            </a:r>
            <a:r>
              <a:rPr spc="-595" dirty="0">
                <a:latin typeface="Times New Roman" panose="02020603050405020304" pitchFamily="18" charset="0"/>
                <a:ea typeface="標楷體" panose="03000509000000000000" pitchFamily="65" charset="-120"/>
                <a:cs typeface="Times New Roman" panose="02020603050405020304" pitchFamily="18" charset="0"/>
              </a:rPr>
              <a:t>+失智友善+安寧友善</a:t>
            </a:r>
          </a:p>
          <a:p>
            <a:pPr marL="804545" indent="-286385">
              <a:lnSpc>
                <a:spcPct val="100000"/>
              </a:lnSpc>
              <a:spcBef>
                <a:spcPts val="1670"/>
              </a:spcBef>
              <a:buFont typeface="Wingdings"/>
              <a:buChar char=""/>
              <a:tabLst>
                <a:tab pos="805180" algn="l"/>
              </a:tabLst>
            </a:pPr>
            <a:r>
              <a:rPr sz="1800" dirty="0">
                <a:latin typeface="Times New Roman" panose="02020603050405020304" pitchFamily="18" charset="0"/>
                <a:ea typeface="標楷體" panose="03000509000000000000" pitchFamily="65" charset="-120"/>
                <a:cs typeface="Times New Roman" panose="02020603050405020304" pitchFamily="18" charset="0"/>
              </a:rPr>
              <a:t>活動日期</a:t>
            </a:r>
            <a:r>
              <a:rPr sz="1800" b="0" spc="-5" dirty="0">
                <a:latin typeface="Times New Roman" panose="02020603050405020304" pitchFamily="18" charset="0"/>
                <a:ea typeface="標楷體" panose="03000509000000000000" pitchFamily="65" charset="-120"/>
                <a:cs typeface="Times New Roman" panose="02020603050405020304" pitchFamily="18" charset="0"/>
              </a:rPr>
              <a:t>：106年</a:t>
            </a:r>
            <a:r>
              <a:rPr sz="1800" spc="-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11月8日</a:t>
            </a:r>
            <a:r>
              <a:rPr sz="1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sz="1800" spc="-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星期三</a:t>
            </a:r>
            <a:r>
              <a:rPr sz="1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sz="1800" spc="-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、11月9日</a:t>
            </a:r>
            <a:r>
              <a:rPr sz="1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sz="1800" spc="-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星期</a:t>
            </a:r>
            <a:r>
              <a:rPr sz="1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四)</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804545" indent="-286385">
              <a:lnSpc>
                <a:spcPct val="100000"/>
              </a:lnSpc>
              <a:buFont typeface="Wingdings"/>
              <a:buChar char=""/>
              <a:tabLst>
                <a:tab pos="805180" algn="l"/>
              </a:tabLst>
            </a:pPr>
            <a:r>
              <a:rPr sz="1800" spc="0" dirty="0">
                <a:latin typeface="Times New Roman" panose="02020603050405020304" pitchFamily="18" charset="0"/>
                <a:ea typeface="標楷體" panose="03000509000000000000" pitchFamily="65" charset="-120"/>
                <a:cs typeface="Times New Roman" panose="02020603050405020304" pitchFamily="18" charset="0"/>
              </a:rPr>
              <a:t>活動地</a:t>
            </a:r>
            <a:r>
              <a:rPr sz="1800" dirty="0">
                <a:latin typeface="Times New Roman" panose="02020603050405020304" pitchFamily="18" charset="0"/>
                <a:ea typeface="標楷體" panose="03000509000000000000" pitchFamily="65" charset="-120"/>
                <a:cs typeface="Times New Roman" panose="02020603050405020304" pitchFamily="18" charset="0"/>
              </a:rPr>
              <a:t>點</a:t>
            </a:r>
            <a:r>
              <a:rPr sz="1800" b="0" dirty="0">
                <a:latin typeface="Times New Roman" panose="02020603050405020304" pitchFamily="18" charset="0"/>
                <a:ea typeface="標楷體" panose="03000509000000000000" pitchFamily="65" charset="-120"/>
                <a:cs typeface="Times New Roman" panose="02020603050405020304" pitchFamily="18" charset="0"/>
              </a:rPr>
              <a:t>：臺北文創</a:t>
            </a:r>
            <a:r>
              <a:rPr sz="1800" b="0" spc="-5" dirty="0">
                <a:latin typeface="Times New Roman" panose="02020603050405020304" pitchFamily="18" charset="0"/>
                <a:ea typeface="標楷體" panose="03000509000000000000" pitchFamily="65" charset="-120"/>
                <a:cs typeface="Times New Roman" panose="02020603050405020304" pitchFamily="18" charset="0"/>
              </a:rPr>
              <a:t>6F</a:t>
            </a:r>
            <a:r>
              <a:rPr sz="1800" b="0" dirty="0">
                <a:latin typeface="Times New Roman" panose="02020603050405020304" pitchFamily="18" charset="0"/>
                <a:ea typeface="標楷體" panose="03000509000000000000" pitchFamily="65" charset="-120"/>
                <a:cs typeface="Times New Roman" panose="02020603050405020304" pitchFamily="18" charset="0"/>
              </a:rPr>
              <a:t>多功能廳</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1537335" indent="-1019175">
              <a:lnSpc>
                <a:spcPct val="100000"/>
              </a:lnSpc>
              <a:buFont typeface="Wingdings"/>
              <a:buChar char=""/>
              <a:tabLst>
                <a:tab pos="1537335" algn="l"/>
                <a:tab pos="1537970" algn="l"/>
              </a:tabLst>
            </a:pPr>
            <a:r>
              <a:rPr sz="1800" b="0" spc="-5" dirty="0">
                <a:latin typeface="Times New Roman" panose="02020603050405020304" pitchFamily="18" charset="0"/>
                <a:ea typeface="標楷體" panose="03000509000000000000" pitchFamily="65" charset="-120"/>
                <a:cs typeface="Times New Roman" panose="02020603050405020304" pitchFamily="18" charset="0"/>
              </a:rPr>
              <a:t>(</a:t>
            </a:r>
            <a:r>
              <a:rPr sz="1800" b="0" dirty="0">
                <a:latin typeface="Times New Roman" panose="02020603050405020304" pitchFamily="18" charset="0"/>
                <a:ea typeface="標楷體" panose="03000509000000000000" pitchFamily="65" charset="-120"/>
                <a:cs typeface="Times New Roman" panose="02020603050405020304" pitchFamily="18" charset="0"/>
              </a:rPr>
              <a:t>臺北市</a:t>
            </a:r>
            <a:r>
              <a:rPr sz="1800" b="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信義區菸廠路</a:t>
            </a:r>
            <a:r>
              <a:rPr sz="1800" b="0" spc="-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88</a:t>
            </a:r>
            <a:r>
              <a:rPr sz="1800" b="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號</a:t>
            </a:r>
            <a:r>
              <a:rPr sz="1800" b="0" spc="-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6</a:t>
            </a:r>
            <a:r>
              <a:rPr sz="1800" b="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樓</a:t>
            </a:r>
            <a:r>
              <a:rPr sz="1800" b="0" dirty="0">
                <a:latin typeface="Times New Roman" panose="02020603050405020304" pitchFamily="18" charset="0"/>
                <a:ea typeface="標楷體" panose="03000509000000000000" pitchFamily="65" charset="-120"/>
                <a:cs typeface="Times New Roman" panose="02020603050405020304" pitchFamily="18" charset="0"/>
              </a:rPr>
              <a:t>)</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804545" marR="1223645" indent="-286385">
              <a:lnSpc>
                <a:spcPct val="100000"/>
              </a:lnSpc>
              <a:buFont typeface="Wingdings"/>
              <a:buChar char=""/>
              <a:tabLst>
                <a:tab pos="805180" algn="l"/>
              </a:tabLst>
            </a:pPr>
            <a:r>
              <a:rPr sz="1800" spc="5" dirty="0">
                <a:latin typeface="Times New Roman" panose="02020603050405020304" pitchFamily="18" charset="0"/>
                <a:ea typeface="標楷體" panose="03000509000000000000" pitchFamily="65" charset="-120"/>
                <a:cs typeface="Times New Roman" panose="02020603050405020304" pitchFamily="18" charset="0"/>
              </a:rPr>
              <a:t>參與對</a:t>
            </a:r>
            <a:r>
              <a:rPr sz="1800" dirty="0">
                <a:latin typeface="Times New Roman" panose="02020603050405020304" pitchFamily="18" charset="0"/>
                <a:ea typeface="標楷體" panose="03000509000000000000" pitchFamily="65" charset="-120"/>
                <a:cs typeface="Times New Roman" panose="02020603050405020304" pitchFamily="18" charset="0"/>
              </a:rPr>
              <a:t>象</a:t>
            </a:r>
            <a:r>
              <a:rPr sz="1800" b="0" dirty="0">
                <a:latin typeface="Times New Roman" panose="02020603050405020304" pitchFamily="18" charset="0"/>
                <a:ea typeface="標楷體" panose="03000509000000000000" pitchFamily="65" charset="-120"/>
                <a:cs typeface="Times New Roman" panose="02020603050405020304" pitchFamily="18" charset="0"/>
              </a:rPr>
              <a:t>：相關領域產、官、學界等專業人士</a:t>
            </a:r>
            <a:r>
              <a:rPr sz="1800" b="0" spc="0" dirty="0">
                <a:latin typeface="Times New Roman" panose="02020603050405020304" pitchFamily="18" charset="0"/>
                <a:ea typeface="標楷體" panose="03000509000000000000" pitchFamily="65" charset="-120"/>
                <a:cs typeface="Times New Roman" panose="02020603050405020304" pitchFamily="18" charset="0"/>
              </a:rPr>
              <a:t>約</a:t>
            </a:r>
            <a:r>
              <a:rPr sz="1800" b="0" spc="-5" dirty="0">
                <a:latin typeface="Times New Roman" panose="02020603050405020304" pitchFamily="18" charset="0"/>
                <a:ea typeface="標楷體" panose="03000509000000000000" pitchFamily="65" charset="-120"/>
                <a:cs typeface="Times New Roman" panose="02020603050405020304" pitchFamily="18" charset="0"/>
              </a:rPr>
              <a:t>250 </a:t>
            </a:r>
            <a:r>
              <a:rPr sz="1800" b="0" dirty="0">
                <a:latin typeface="Times New Roman" panose="02020603050405020304" pitchFamily="18" charset="0"/>
                <a:ea typeface="標楷體" panose="03000509000000000000" pitchFamily="65" charset="-120"/>
                <a:cs typeface="Times New Roman" panose="02020603050405020304" pitchFamily="18" charset="0"/>
              </a:rPr>
              <a:t>報名網站</a:t>
            </a:r>
            <a:r>
              <a:rPr sz="1800" b="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r>
              <a:rPr sz="1800" b="0" spc="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 </a:t>
            </a:r>
            <a:r>
              <a:rPr sz="1800" b="0" spc="-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goo.gl/dd2r7V</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780415">
              <a:lnSpc>
                <a:spcPct val="100000"/>
              </a:lnSpc>
              <a:spcBef>
                <a:spcPts val="390"/>
              </a:spcBef>
            </a:pPr>
            <a:r>
              <a:rPr sz="1400" b="0" spc="-10" dirty="0">
                <a:latin typeface="Times New Roman" panose="02020603050405020304" pitchFamily="18" charset="0"/>
                <a:ea typeface="標楷體" panose="03000509000000000000" pitchFamily="65" charset="-120"/>
                <a:cs typeface="Times New Roman" panose="02020603050405020304" pitchFamily="18" charset="0"/>
              </a:rPr>
              <a:t>(</a:t>
            </a:r>
            <a:r>
              <a:rPr sz="1400" b="0" dirty="0">
                <a:latin typeface="Times New Roman" panose="02020603050405020304" pitchFamily="18" charset="0"/>
                <a:ea typeface="標楷體" panose="03000509000000000000" pitchFamily="65" charset="-120"/>
                <a:cs typeface="Times New Roman" panose="02020603050405020304" pitchFamily="18" charset="0"/>
              </a:rPr>
              <a:t>至</a:t>
            </a:r>
            <a:r>
              <a:rPr sz="1400" b="0" spc="-5" dirty="0">
                <a:latin typeface="Times New Roman" panose="02020603050405020304" pitchFamily="18" charset="0"/>
                <a:ea typeface="標楷體" panose="03000509000000000000" pitchFamily="65" charset="-120"/>
                <a:cs typeface="Times New Roman" panose="02020603050405020304" pitchFamily="18" charset="0"/>
              </a:rPr>
              <a:t>11</a:t>
            </a:r>
            <a:r>
              <a:rPr sz="1400" b="0" dirty="0">
                <a:latin typeface="Times New Roman" panose="02020603050405020304" pitchFamily="18" charset="0"/>
                <a:ea typeface="標楷體" panose="03000509000000000000" pitchFamily="65" charset="-120"/>
                <a:cs typeface="Times New Roman" panose="02020603050405020304" pitchFamily="18" charset="0"/>
              </a:rPr>
              <a:t>月</a:t>
            </a:r>
            <a:r>
              <a:rPr sz="1400" b="0" spc="-5" dirty="0">
                <a:latin typeface="Times New Roman" panose="02020603050405020304" pitchFamily="18" charset="0"/>
                <a:ea typeface="標楷體" panose="03000509000000000000" pitchFamily="65" charset="-120"/>
                <a:cs typeface="Times New Roman" panose="02020603050405020304" pitchFamily="18" charset="0"/>
              </a:rPr>
              <a:t>6</a:t>
            </a:r>
            <a:r>
              <a:rPr sz="1400" b="0" dirty="0">
                <a:latin typeface="Times New Roman" panose="02020603050405020304" pitchFamily="18" charset="0"/>
                <a:ea typeface="標楷體" panose="03000509000000000000" pitchFamily="65" charset="-120"/>
                <a:cs typeface="Times New Roman" panose="02020603050405020304" pitchFamily="18" charset="0"/>
              </a:rPr>
              <a:t>日中午</a:t>
            </a:r>
            <a:r>
              <a:rPr sz="1400" b="0" spc="-5" dirty="0">
                <a:latin typeface="Times New Roman" panose="02020603050405020304" pitchFamily="18" charset="0"/>
                <a:ea typeface="標楷體" panose="03000509000000000000" pitchFamily="65" charset="-120"/>
                <a:cs typeface="Times New Roman" panose="02020603050405020304" pitchFamily="18" charset="0"/>
              </a:rPr>
              <a:t>12</a:t>
            </a:r>
            <a:r>
              <a:rPr sz="1400" b="0" dirty="0">
                <a:latin typeface="Times New Roman" panose="02020603050405020304" pitchFamily="18" charset="0"/>
                <a:ea typeface="標楷體" panose="03000509000000000000" pitchFamily="65" charset="-120"/>
                <a:cs typeface="Times New Roman" panose="02020603050405020304" pitchFamily="18" charset="0"/>
              </a:rPr>
              <a:t>時截止報名，額滿為止。主</a:t>
            </a:r>
            <a:r>
              <a:rPr sz="1400" b="0" spc="-15" dirty="0">
                <a:latin typeface="Times New Roman" panose="02020603050405020304" pitchFamily="18" charset="0"/>
                <a:ea typeface="標楷體" panose="03000509000000000000" pitchFamily="65" charset="-120"/>
                <a:cs typeface="Times New Roman" panose="02020603050405020304" pitchFamily="18" charset="0"/>
              </a:rPr>
              <a:t>辦</a:t>
            </a:r>
            <a:r>
              <a:rPr sz="1400" b="0" dirty="0">
                <a:latin typeface="Times New Roman" panose="02020603050405020304" pitchFamily="18" charset="0"/>
                <a:ea typeface="標楷體" panose="03000509000000000000" pitchFamily="65" charset="-120"/>
                <a:cs typeface="Times New Roman" panose="02020603050405020304" pitchFamily="18" charset="0"/>
              </a:rPr>
              <a:t>單位</a:t>
            </a:r>
            <a:r>
              <a:rPr sz="1400" b="0" spc="215" dirty="0">
                <a:latin typeface="Times New Roman" panose="02020603050405020304" pitchFamily="18" charset="0"/>
                <a:ea typeface="標楷體" panose="03000509000000000000" pitchFamily="65" charset="-120"/>
                <a:cs typeface="Times New Roman" panose="02020603050405020304" pitchFamily="18" charset="0"/>
              </a:rPr>
              <a:t> </a:t>
            </a:r>
            <a:r>
              <a:rPr sz="1400" b="0" dirty="0">
                <a:latin typeface="Times New Roman" panose="02020603050405020304" pitchFamily="18" charset="0"/>
                <a:ea typeface="標楷體" panose="03000509000000000000" pitchFamily="65" charset="-120"/>
                <a:cs typeface="Times New Roman" panose="02020603050405020304" pitchFamily="18" charset="0"/>
              </a:rPr>
              <a:t>保有審核權)</a:t>
            </a:r>
            <a:endParaRPr sz="1400">
              <a:latin typeface="Times New Roman" panose="02020603050405020304" pitchFamily="18" charset="0"/>
              <a:ea typeface="標楷體" panose="03000509000000000000" pitchFamily="65" charset="-120"/>
              <a:cs typeface="Times New Roman" panose="02020603050405020304" pitchFamily="18" charset="0"/>
            </a:endParaRPr>
          </a:p>
          <a:p>
            <a:pPr marL="804545" indent="-286385">
              <a:lnSpc>
                <a:spcPct val="100000"/>
              </a:lnSpc>
              <a:spcBef>
                <a:spcPts val="95"/>
              </a:spcBef>
              <a:buFont typeface="Wingdings"/>
              <a:buChar char=""/>
              <a:tabLst>
                <a:tab pos="805180" algn="l"/>
              </a:tabLst>
            </a:pPr>
            <a:r>
              <a:rPr sz="1800" spc="0" dirty="0">
                <a:latin typeface="Times New Roman" panose="02020603050405020304" pitchFamily="18" charset="0"/>
                <a:ea typeface="標楷體" panose="03000509000000000000" pitchFamily="65" charset="-120"/>
                <a:cs typeface="Times New Roman" panose="02020603050405020304" pitchFamily="18" charset="0"/>
              </a:rPr>
              <a:t>主辦單</a:t>
            </a:r>
            <a:r>
              <a:rPr sz="1800" dirty="0">
                <a:latin typeface="Times New Roman" panose="02020603050405020304" pitchFamily="18" charset="0"/>
                <a:ea typeface="標楷體" panose="03000509000000000000" pitchFamily="65" charset="-120"/>
                <a:cs typeface="Times New Roman" panose="02020603050405020304" pitchFamily="18" charset="0"/>
              </a:rPr>
              <a:t>位</a:t>
            </a:r>
            <a:r>
              <a:rPr sz="1800" b="0" dirty="0">
                <a:latin typeface="Times New Roman" panose="02020603050405020304" pitchFamily="18" charset="0"/>
                <a:ea typeface="標楷體" panose="03000509000000000000" pitchFamily="65" charset="-120"/>
                <a:cs typeface="Times New Roman" panose="02020603050405020304" pitchFamily="18" charset="0"/>
              </a:rPr>
              <a:t>：衛生福利部國民健康署</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txBox="1"/>
          <p:nvPr/>
        </p:nvSpPr>
        <p:spPr>
          <a:xfrm>
            <a:off x="842695" y="3819258"/>
            <a:ext cx="7545705" cy="514885"/>
          </a:xfrm>
          <a:prstGeom prst="rect">
            <a:avLst/>
          </a:prstGeom>
          <a:solidFill>
            <a:srgbClr val="8AC145"/>
          </a:solidFill>
        </p:spPr>
        <p:txBody>
          <a:bodyPr vert="horz" wrap="square" lIns="0" tIns="22225" rIns="0" bIns="0" rtlCol="0">
            <a:spAutoFit/>
          </a:bodyPr>
          <a:lstStyle/>
          <a:p>
            <a:pPr marL="521334">
              <a:lnSpc>
                <a:spcPct val="100000"/>
              </a:lnSpc>
              <a:spcBef>
                <a:spcPts val="175"/>
              </a:spcBef>
            </a:pPr>
            <a:r>
              <a:rPr sz="3200" dirty="0">
                <a:latin typeface="Times New Roman" panose="02020603050405020304" pitchFamily="18" charset="0"/>
                <a:ea typeface="標楷體" panose="03000509000000000000" pitchFamily="65" charset="-120"/>
                <a:cs typeface="Times New Roman" panose="02020603050405020304" pitchFamily="18" charset="0"/>
              </a:rPr>
              <a:t>陳拱北教授百年誕</a:t>
            </a:r>
            <a:r>
              <a:rPr sz="3200" spc="-15" dirty="0">
                <a:latin typeface="Times New Roman" panose="02020603050405020304" pitchFamily="18" charset="0"/>
                <a:ea typeface="標楷體" panose="03000509000000000000" pitchFamily="65" charset="-120"/>
                <a:cs typeface="Times New Roman" panose="02020603050405020304" pitchFamily="18" charset="0"/>
              </a:rPr>
              <a:t>辰</a:t>
            </a:r>
            <a:r>
              <a:rPr sz="3200" dirty="0">
                <a:latin typeface="Times New Roman" panose="02020603050405020304" pitchFamily="18" charset="0"/>
                <a:ea typeface="標楷體" panose="03000509000000000000" pitchFamily="65" charset="-120"/>
                <a:cs typeface="Times New Roman" panose="02020603050405020304" pitchFamily="18" charset="0"/>
              </a:rPr>
              <a:t>國際學術研討會</a:t>
            </a:r>
            <a:endParaRPr sz="3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txBox="1"/>
          <p:nvPr/>
        </p:nvSpPr>
        <p:spPr>
          <a:xfrm>
            <a:off x="1482597" y="4643373"/>
            <a:ext cx="4836795" cy="1120820"/>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720" algn="l"/>
              </a:tabLst>
            </a:pPr>
            <a:r>
              <a:rPr sz="1800" b="1" spc="0" dirty="0">
                <a:latin typeface="Times New Roman" panose="02020603050405020304" pitchFamily="18" charset="0"/>
                <a:ea typeface="標楷體" panose="03000509000000000000" pitchFamily="65" charset="-120"/>
                <a:cs typeface="Times New Roman" panose="02020603050405020304" pitchFamily="18" charset="0"/>
              </a:rPr>
              <a:t>活動日</a:t>
            </a:r>
            <a:r>
              <a:rPr sz="1800" b="1" dirty="0">
                <a:latin typeface="Times New Roman" panose="02020603050405020304" pitchFamily="18" charset="0"/>
                <a:ea typeface="標楷體" panose="03000509000000000000" pitchFamily="65" charset="-120"/>
                <a:cs typeface="Times New Roman" panose="02020603050405020304" pitchFamily="18" charset="0"/>
              </a:rPr>
              <a:t>期</a:t>
            </a:r>
            <a:r>
              <a:rPr sz="1800" spc="-5" dirty="0">
                <a:latin typeface="Times New Roman" panose="02020603050405020304" pitchFamily="18" charset="0"/>
                <a:ea typeface="標楷體" panose="03000509000000000000" pitchFamily="65" charset="-120"/>
                <a:cs typeface="Times New Roman" panose="02020603050405020304" pitchFamily="18" charset="0"/>
              </a:rPr>
              <a:t>：106</a:t>
            </a:r>
            <a:r>
              <a:rPr sz="1800" dirty="0">
                <a:latin typeface="Times New Roman" panose="02020603050405020304" pitchFamily="18" charset="0"/>
                <a:ea typeface="標楷體" panose="03000509000000000000" pitchFamily="65" charset="-120"/>
                <a:cs typeface="Times New Roman" panose="02020603050405020304" pitchFamily="18" charset="0"/>
              </a:rPr>
              <a:t>年</a:t>
            </a:r>
            <a:r>
              <a:rPr sz="1800" b="1" spc="-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a:t>
            </a:r>
            <a:r>
              <a:rPr sz="1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sz="1800" b="1" spc="-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20</a:t>
            </a:r>
            <a:r>
              <a:rPr sz="1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日(星期一)</a:t>
            </a:r>
            <a:r>
              <a:rPr sz="1800" b="1" spc="-6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t>
            </a:r>
            <a:r>
              <a:rPr sz="1800" spc="-5" dirty="0">
                <a:latin typeface="Times New Roman" panose="02020603050405020304" pitchFamily="18" charset="0"/>
                <a:ea typeface="標楷體" panose="03000509000000000000" pitchFamily="65" charset="-120"/>
                <a:cs typeface="Times New Roman" panose="02020603050405020304" pitchFamily="18" charset="0"/>
              </a:rPr>
              <a:t>8:30-17:00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299085" indent="-286385">
              <a:lnSpc>
                <a:spcPct val="100000"/>
              </a:lnSpc>
              <a:buFont typeface="Wingdings"/>
              <a:buChar char=""/>
              <a:tabLst>
                <a:tab pos="299720" algn="l"/>
              </a:tabLst>
            </a:pPr>
            <a:r>
              <a:rPr sz="1800" b="1" spc="0" dirty="0">
                <a:latin typeface="Times New Roman" panose="02020603050405020304" pitchFamily="18" charset="0"/>
                <a:ea typeface="標楷體" panose="03000509000000000000" pitchFamily="65" charset="-120"/>
                <a:cs typeface="Times New Roman" panose="02020603050405020304" pitchFamily="18" charset="0"/>
              </a:rPr>
              <a:t>活動地</a:t>
            </a:r>
            <a:r>
              <a:rPr sz="1800" b="1" dirty="0">
                <a:latin typeface="Times New Roman" panose="02020603050405020304" pitchFamily="18" charset="0"/>
                <a:ea typeface="標楷體" panose="03000509000000000000" pitchFamily="65" charset="-120"/>
                <a:cs typeface="Times New Roman" panose="02020603050405020304" pitchFamily="18" charset="0"/>
              </a:rPr>
              <a:t>點</a:t>
            </a:r>
            <a:r>
              <a:rPr sz="1800" dirty="0">
                <a:latin typeface="Times New Roman" panose="02020603050405020304" pitchFamily="18" charset="0"/>
                <a:ea typeface="標楷體" panose="03000509000000000000" pitchFamily="65" charset="-120"/>
                <a:cs typeface="Times New Roman" panose="02020603050405020304" pitchFamily="18" charset="0"/>
              </a:rPr>
              <a:t>：臺大公共衛生學院</a:t>
            </a:r>
            <a:r>
              <a:rPr sz="1800" spc="-5" dirty="0">
                <a:latin typeface="Times New Roman" panose="02020603050405020304" pitchFamily="18" charset="0"/>
                <a:ea typeface="標楷體" panose="03000509000000000000" pitchFamily="65" charset="-120"/>
                <a:cs typeface="Times New Roman" panose="02020603050405020304" pitchFamily="18" charset="0"/>
              </a:rPr>
              <a:t>101</a:t>
            </a:r>
            <a:r>
              <a:rPr sz="1800" dirty="0">
                <a:latin typeface="Times New Roman" panose="02020603050405020304" pitchFamily="18" charset="0"/>
                <a:ea typeface="標楷體" panose="03000509000000000000" pitchFamily="65" charset="-120"/>
                <a:cs typeface="Times New Roman" panose="02020603050405020304" pitchFamily="18" charset="0"/>
              </a:rPr>
              <a:t>講堂</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1031875" indent="-1019175">
              <a:lnSpc>
                <a:spcPct val="100000"/>
              </a:lnSpc>
              <a:buFont typeface="Wingdings"/>
              <a:buChar char=""/>
              <a:tabLst>
                <a:tab pos="1031875" algn="l"/>
                <a:tab pos="1032510" algn="l"/>
              </a:tabLst>
            </a:pPr>
            <a:r>
              <a:rPr sz="1800" spc="-5" dirty="0">
                <a:latin typeface="Times New Roman" panose="02020603050405020304" pitchFamily="18" charset="0"/>
                <a:ea typeface="標楷體" panose="03000509000000000000" pitchFamily="65" charset="-120"/>
                <a:cs typeface="Times New Roman" panose="02020603050405020304" pitchFamily="18" charset="0"/>
              </a:rPr>
              <a:t>(</a:t>
            </a:r>
            <a:r>
              <a:rPr sz="1800" dirty="0">
                <a:latin typeface="Times New Roman" panose="02020603050405020304" pitchFamily="18" charset="0"/>
                <a:ea typeface="標楷體" panose="03000509000000000000" pitchFamily="65" charset="-120"/>
                <a:cs typeface="Times New Roman" panose="02020603050405020304" pitchFamily="18" charset="0"/>
              </a:rPr>
              <a:t>臺北市徐州路</a:t>
            </a:r>
            <a:r>
              <a:rPr sz="1800" spc="-55" dirty="0">
                <a:latin typeface="Times New Roman" panose="02020603050405020304" pitchFamily="18" charset="0"/>
                <a:ea typeface="標楷體" panose="03000509000000000000" pitchFamily="65" charset="-120"/>
                <a:cs typeface="Times New Roman" panose="02020603050405020304" pitchFamily="18" charset="0"/>
              </a:rPr>
              <a:t> </a:t>
            </a:r>
            <a:r>
              <a:rPr sz="1800" spc="-5" dirty="0">
                <a:latin typeface="Times New Roman" panose="02020603050405020304" pitchFamily="18" charset="0"/>
                <a:ea typeface="標楷體" panose="03000509000000000000" pitchFamily="65" charset="-120"/>
                <a:cs typeface="Times New Roman" panose="02020603050405020304" pitchFamily="18" charset="0"/>
              </a:rPr>
              <a:t>17</a:t>
            </a:r>
            <a:r>
              <a:rPr sz="1800" dirty="0">
                <a:latin typeface="Times New Roman" panose="02020603050405020304" pitchFamily="18" charset="0"/>
                <a:ea typeface="標楷體" panose="03000509000000000000" pitchFamily="65" charset="-120"/>
                <a:cs typeface="Times New Roman" panose="02020603050405020304" pitchFamily="18" charset="0"/>
              </a:rPr>
              <a:t>號)</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299085" indent="-286385">
              <a:lnSpc>
                <a:spcPct val="100000"/>
              </a:lnSpc>
              <a:buFont typeface="Wingdings"/>
              <a:buChar char=""/>
              <a:tabLst>
                <a:tab pos="299720" algn="l"/>
              </a:tabLst>
            </a:pPr>
            <a:r>
              <a:rPr sz="1800" b="1" spc="0" dirty="0">
                <a:latin typeface="Times New Roman" panose="02020603050405020304" pitchFamily="18" charset="0"/>
                <a:ea typeface="標楷體" panose="03000509000000000000" pitchFamily="65" charset="-120"/>
                <a:cs typeface="Times New Roman" panose="02020603050405020304" pitchFamily="18" charset="0"/>
              </a:rPr>
              <a:t>邀請</a:t>
            </a:r>
            <a:r>
              <a:rPr sz="1800" dirty="0">
                <a:latin typeface="Times New Roman" panose="02020603050405020304" pitchFamily="18" charset="0"/>
                <a:ea typeface="標楷體" panose="03000509000000000000" pitchFamily="65" charset="-120"/>
                <a:cs typeface="Times New Roman" panose="02020603050405020304" pitchFamily="18" charset="0"/>
              </a:rPr>
              <a:t>：哈佛大學等國際公共衛生學者專家</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txBox="1"/>
          <p:nvPr/>
        </p:nvSpPr>
        <p:spPr>
          <a:xfrm>
            <a:off x="4537964" y="6436867"/>
            <a:ext cx="97155" cy="39116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9EEDF"/>
                </a:solidFill>
                <a:latin typeface="Times New Roman" panose="02020603050405020304" pitchFamily="18" charset="0"/>
                <a:ea typeface="標楷體" panose="03000509000000000000" pitchFamily="65" charset="-120"/>
                <a:cs typeface="Times New Roman" panose="02020603050405020304" pitchFamily="18" charset="0"/>
              </a:rPr>
              <a:t>1</a:t>
            </a:r>
            <a:endParaRPr sz="120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ct val="100000"/>
              </a:lnSpc>
            </a:pPr>
            <a:r>
              <a:rPr sz="1200" dirty="0">
                <a:solidFill>
                  <a:srgbClr val="F9EEDF"/>
                </a:solidFill>
                <a:latin typeface="Times New Roman" panose="02020603050405020304" pitchFamily="18" charset="0"/>
                <a:ea typeface="標楷體" panose="03000509000000000000" pitchFamily="65" charset="-120"/>
                <a:cs typeface="Times New Roman" panose="02020603050405020304" pitchFamily="18" charset="0"/>
              </a:rPr>
              <a:t>7</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1957" y="4347482"/>
            <a:ext cx="5311140" cy="1558290"/>
          </a:xfrm>
          <a:prstGeom prst="rect">
            <a:avLst/>
          </a:prstGeom>
        </p:spPr>
        <p:txBody>
          <a:bodyPr vert="horz" wrap="square" lIns="0" tIns="140335" rIns="0" bIns="0" rtlCol="0">
            <a:spAutoFit/>
          </a:bodyPr>
          <a:lstStyle/>
          <a:p>
            <a:pPr algn="ctr">
              <a:lnSpc>
                <a:spcPct val="100000"/>
              </a:lnSpc>
              <a:spcBef>
                <a:spcPts val="1105"/>
              </a:spcBef>
            </a:pPr>
            <a:r>
              <a:rPr sz="3200" b="1" spc="-80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a:t>
            </a:r>
            <a:r>
              <a:rPr sz="3200" b="1"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預祝</a:t>
            </a:r>
            <a:r>
              <a:rPr sz="3200" b="1" spc="-1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本</a:t>
            </a:r>
            <a:r>
              <a:rPr sz="3200" b="1"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次聯</a:t>
            </a:r>
            <a:r>
              <a:rPr sz="3200" b="1" spc="-1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合</a:t>
            </a:r>
            <a:r>
              <a:rPr sz="3200" b="1"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年會</a:t>
            </a:r>
            <a:r>
              <a:rPr sz="3200" b="1" spc="-1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圓</a:t>
            </a:r>
            <a:r>
              <a:rPr sz="3200" b="1"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滿成功</a:t>
            </a:r>
            <a:r>
              <a:rPr sz="3200" b="1" spc="-79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a:t>
            </a:r>
            <a:endParaRPr sz="3200" dirty="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750"/>
              </a:spcBef>
            </a:pPr>
            <a:r>
              <a:rPr sz="24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與會者萬事如意、滿載而歸！</a:t>
            </a:r>
            <a:endParaRPr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715"/>
              </a:spcBef>
            </a:pPr>
            <a:r>
              <a:rPr sz="24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繼續</a:t>
            </a:r>
            <a:r>
              <a:rPr sz="24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鼎力支持公共衛生的活動與行動</a:t>
            </a:r>
            <a:endParaRPr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6652641" y="764666"/>
            <a:ext cx="1816862" cy="181686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5573" y="3069018"/>
            <a:ext cx="3189351" cy="122256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57296" y="632079"/>
            <a:ext cx="2712085" cy="23825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16343" y="878205"/>
            <a:ext cx="1877060" cy="189014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652641" y="2762885"/>
            <a:ext cx="1872233" cy="183476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676" y="134188"/>
            <a:ext cx="4824730" cy="900430"/>
          </a:xfrm>
          <a:prstGeom prst="rect">
            <a:avLst/>
          </a:prstGeom>
        </p:spPr>
        <p:txBody>
          <a:bodyPr vert="horz" wrap="square" lIns="0" tIns="13335" rIns="0" bIns="0" rtlCol="0">
            <a:spAutoFit/>
          </a:bodyPr>
          <a:lstStyle/>
          <a:p>
            <a:pPr marL="635" algn="ctr">
              <a:lnSpc>
                <a:spcPts val="3679"/>
              </a:lnSpc>
              <a:spcBef>
                <a:spcPts val="105"/>
              </a:spcBef>
            </a:pPr>
            <a:r>
              <a:rPr sz="3200" b="1" spc="0" dirty="0">
                <a:latin typeface="Times New Roman" panose="02020603050405020304" pitchFamily="18" charset="0"/>
                <a:ea typeface="標楷體" panose="03000509000000000000" pitchFamily="65" charset="-120"/>
                <a:cs typeface="Times New Roman" panose="02020603050405020304" pitchFamily="18" charset="0"/>
              </a:rPr>
              <a:t>三段</a:t>
            </a:r>
            <a:r>
              <a:rPr sz="3200" b="1" spc="-15" dirty="0">
                <a:latin typeface="Times New Roman" panose="02020603050405020304" pitchFamily="18" charset="0"/>
                <a:ea typeface="標楷體" panose="03000509000000000000" pitchFamily="65" charset="-120"/>
                <a:cs typeface="Times New Roman" panose="02020603050405020304" pitchFamily="18" charset="0"/>
              </a:rPr>
              <a:t>五</a:t>
            </a:r>
            <a:r>
              <a:rPr sz="3200" b="1" spc="0" dirty="0">
                <a:latin typeface="Times New Roman" panose="02020603050405020304" pitchFamily="18" charset="0"/>
                <a:ea typeface="標楷體" panose="03000509000000000000" pitchFamily="65" charset="-120"/>
                <a:cs typeface="Times New Roman" panose="02020603050405020304" pitchFamily="18" charset="0"/>
              </a:rPr>
              <a:t>級的</a:t>
            </a:r>
            <a:r>
              <a:rPr sz="3200" b="1" spc="-15" dirty="0">
                <a:latin typeface="Times New Roman" panose="02020603050405020304" pitchFamily="18" charset="0"/>
                <a:ea typeface="標楷體" panose="03000509000000000000" pitchFamily="65" charset="-120"/>
                <a:cs typeface="Times New Roman" panose="02020603050405020304" pitchFamily="18" charset="0"/>
              </a:rPr>
              <a:t>資</a:t>
            </a:r>
            <a:r>
              <a:rPr sz="3200" b="1" spc="0" dirty="0">
                <a:latin typeface="Times New Roman" panose="02020603050405020304" pitchFamily="18" charset="0"/>
                <a:ea typeface="標楷體" panose="03000509000000000000" pitchFamily="65" charset="-120"/>
                <a:cs typeface="Times New Roman" panose="02020603050405020304" pitchFamily="18" charset="0"/>
              </a:rPr>
              <a:t>源</a:t>
            </a:r>
            <a:r>
              <a:rPr sz="3200" b="1" dirty="0">
                <a:latin typeface="Times New Roman" panose="02020603050405020304" pitchFamily="18" charset="0"/>
                <a:ea typeface="標楷體" panose="03000509000000000000" pitchFamily="65" charset="-120"/>
                <a:cs typeface="Times New Roman" panose="02020603050405020304" pitchFamily="18" charset="0"/>
              </a:rPr>
              <a:t>配置</a:t>
            </a:r>
            <a:endParaRPr sz="3200" dirty="0">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3200"/>
              </a:lnSpc>
              <a:tabLst>
                <a:tab pos="2667000" algn="l"/>
              </a:tabLst>
            </a:pPr>
            <a:r>
              <a:rPr sz="2800" b="1" spc="0" dirty="0">
                <a:latin typeface="Times New Roman" panose="02020603050405020304" pitchFamily="18" charset="0"/>
                <a:ea typeface="標楷體" panose="03000509000000000000" pitchFamily="65" charset="-120"/>
                <a:cs typeface="Times New Roman" panose="02020603050405020304" pitchFamily="18" charset="0"/>
              </a:rPr>
              <a:t>高</a:t>
            </a:r>
            <a:r>
              <a:rPr sz="2800" b="1" spc="-5" dirty="0">
                <a:latin typeface="Times New Roman" panose="02020603050405020304" pitchFamily="18" charset="0"/>
                <a:ea typeface="標楷體" panose="03000509000000000000" pitchFamily="65" charset="-120"/>
                <a:cs typeface="Times New Roman" panose="02020603050405020304" pitchFamily="18" charset="0"/>
              </a:rPr>
              <a:t>齡社會</a:t>
            </a:r>
            <a:r>
              <a:rPr sz="2800" b="1" dirty="0">
                <a:latin typeface="Times New Roman" panose="02020603050405020304" pitchFamily="18" charset="0"/>
                <a:ea typeface="標楷體" panose="03000509000000000000" pitchFamily="65" charset="-120"/>
                <a:cs typeface="Times New Roman" panose="02020603050405020304" pitchFamily="18" charset="0"/>
              </a:rPr>
              <a:t>白</a:t>
            </a:r>
            <a:r>
              <a:rPr sz="2800" b="1" spc="-5" dirty="0">
                <a:latin typeface="Times New Roman" panose="02020603050405020304" pitchFamily="18" charset="0"/>
                <a:ea typeface="標楷體" panose="03000509000000000000" pitchFamily="65" charset="-120"/>
                <a:cs typeface="Times New Roman" panose="02020603050405020304" pitchFamily="18" charset="0"/>
              </a:rPr>
              <a:t>皮書</a:t>
            </a:r>
            <a:r>
              <a:rPr sz="2800" b="1" dirty="0">
                <a:latin typeface="Times New Roman" panose="02020603050405020304" pitchFamily="18" charset="0"/>
                <a:ea typeface="標楷體" panose="03000509000000000000" pitchFamily="65" charset="-120"/>
                <a:cs typeface="Times New Roman" panose="02020603050405020304" pitchFamily="18" charset="0"/>
              </a:rPr>
              <a:t>	</a:t>
            </a:r>
            <a:r>
              <a:rPr sz="2800" b="1" spc="-95" dirty="0">
                <a:latin typeface="Times New Roman" panose="02020603050405020304" pitchFamily="18" charset="0"/>
                <a:ea typeface="標楷體" panose="03000509000000000000" pitchFamily="65" charset="-120"/>
                <a:cs typeface="Times New Roman" panose="02020603050405020304" pitchFamily="18" charset="0"/>
              </a:rPr>
              <a:t>(20</a:t>
            </a:r>
            <a:r>
              <a:rPr sz="2800" b="1" spc="-110" dirty="0">
                <a:latin typeface="Times New Roman" panose="02020603050405020304" pitchFamily="18" charset="0"/>
                <a:ea typeface="標楷體" panose="03000509000000000000" pitchFamily="65" charset="-120"/>
                <a:cs typeface="Times New Roman" panose="02020603050405020304" pitchFamily="18" charset="0"/>
              </a:rPr>
              <a:t>1</a:t>
            </a:r>
            <a:r>
              <a:rPr sz="2800" b="1" spc="-80" dirty="0">
                <a:latin typeface="Times New Roman" panose="02020603050405020304" pitchFamily="18" charset="0"/>
                <a:ea typeface="標楷體" panose="03000509000000000000" pitchFamily="65" charset="-120"/>
                <a:cs typeface="Times New Roman" panose="02020603050405020304" pitchFamily="18" charset="0"/>
              </a:rPr>
              <a:t>5/10/13)</a:t>
            </a:r>
            <a:endParaRPr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2380" y="215836"/>
            <a:ext cx="1957705" cy="518795"/>
          </a:xfrm>
          <a:custGeom>
            <a:avLst/>
            <a:gdLst/>
            <a:ahLst/>
            <a:cxnLst/>
            <a:rect l="l" t="t" r="r" b="b"/>
            <a:pathLst>
              <a:path w="1957705" h="518795">
                <a:moveTo>
                  <a:pt x="0" y="518604"/>
                </a:moveTo>
                <a:lnTo>
                  <a:pt x="1957451" y="518604"/>
                </a:lnTo>
                <a:lnTo>
                  <a:pt x="1957451" y="0"/>
                </a:lnTo>
                <a:lnTo>
                  <a:pt x="0" y="0"/>
                </a:lnTo>
                <a:lnTo>
                  <a:pt x="0" y="518604"/>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p:nvPr/>
        </p:nvSpPr>
        <p:spPr>
          <a:xfrm>
            <a:off x="330200" y="294208"/>
            <a:ext cx="1039494"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大會</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主</a:t>
            </a:r>
            <a:r>
              <a:rPr sz="2000" b="1"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題</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7924800" y="6237310"/>
            <a:ext cx="1219200" cy="536575"/>
          </a:xfrm>
          <a:custGeom>
            <a:avLst/>
            <a:gdLst/>
            <a:ahLst/>
            <a:cxnLst/>
            <a:rect l="l" t="t" r="r" b="b"/>
            <a:pathLst>
              <a:path w="1219200" h="536575">
                <a:moveTo>
                  <a:pt x="0" y="535990"/>
                </a:moveTo>
                <a:lnTo>
                  <a:pt x="1219200" y="535990"/>
                </a:lnTo>
                <a:lnTo>
                  <a:pt x="1219200" y="0"/>
                </a:lnTo>
                <a:lnTo>
                  <a:pt x="0" y="0"/>
                </a:lnTo>
                <a:lnTo>
                  <a:pt x="0" y="535990"/>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p:nvPr/>
        </p:nvSpPr>
        <p:spPr>
          <a:xfrm>
            <a:off x="1096378" y="1268818"/>
            <a:ext cx="6479667" cy="4791329"/>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txBox="1"/>
          <p:nvPr/>
        </p:nvSpPr>
        <p:spPr>
          <a:xfrm>
            <a:off x="5940171" y="5736983"/>
            <a:ext cx="1872614" cy="577081"/>
          </a:xfrm>
          <a:prstGeom prst="rect">
            <a:avLst/>
          </a:prstGeom>
          <a:solidFill>
            <a:srgbClr val="92D050"/>
          </a:solidFill>
        </p:spPr>
        <p:txBody>
          <a:bodyPr vert="horz" wrap="square" lIns="0" tIns="38100" rIns="0" bIns="0" rtlCol="0">
            <a:spAutoFit/>
          </a:bodyPr>
          <a:lstStyle/>
          <a:p>
            <a:pPr marL="92075">
              <a:lnSpc>
                <a:spcPts val="2135"/>
              </a:lnSpc>
              <a:spcBef>
                <a:spcPts val="300"/>
              </a:spcBef>
            </a:pPr>
            <a:r>
              <a:rPr sz="1800" dirty="0">
                <a:latin typeface="Times New Roman" panose="02020603050405020304" pitchFamily="18" charset="0"/>
                <a:ea typeface="標楷體" panose="03000509000000000000" pitchFamily="65" charset="-120"/>
                <a:cs typeface="Times New Roman" panose="02020603050405020304" pitchFamily="18" charset="0"/>
              </a:rPr>
              <a:t>長照體系、長照</a:t>
            </a:r>
          </a:p>
          <a:p>
            <a:pPr marL="92075">
              <a:lnSpc>
                <a:spcPts val="2135"/>
              </a:lnSpc>
            </a:pPr>
            <a:r>
              <a:rPr sz="1800" dirty="0">
                <a:latin typeface="Times New Roman" panose="02020603050405020304" pitchFamily="18" charset="0"/>
                <a:ea typeface="標楷體" panose="03000509000000000000" pitchFamily="65" charset="-120"/>
                <a:cs typeface="Times New Roman" panose="02020603050405020304" pitchFamily="18" charset="0"/>
              </a:rPr>
              <a:t>2.0</a:t>
            </a:r>
          </a:p>
        </p:txBody>
      </p:sp>
      <p:sp>
        <p:nvSpPr>
          <p:cNvPr id="9" name="object 9"/>
          <p:cNvSpPr txBox="1"/>
          <p:nvPr/>
        </p:nvSpPr>
        <p:spPr>
          <a:xfrm>
            <a:off x="4060571" y="5842952"/>
            <a:ext cx="1440180" cy="589264"/>
          </a:xfrm>
          <a:prstGeom prst="rect">
            <a:avLst/>
          </a:prstGeom>
          <a:solidFill>
            <a:srgbClr val="92D050"/>
          </a:solidFill>
        </p:spPr>
        <p:txBody>
          <a:bodyPr vert="horz" wrap="square" lIns="0" tIns="50165" rIns="0" bIns="0" rtlCol="0">
            <a:spAutoFit/>
          </a:bodyPr>
          <a:lstStyle/>
          <a:p>
            <a:pPr marL="92075" marR="198120">
              <a:lnSpc>
                <a:spcPts val="2130"/>
              </a:lnSpc>
              <a:spcBef>
                <a:spcPts val="395"/>
              </a:spcBef>
            </a:pPr>
            <a:r>
              <a:rPr sz="1800" dirty="0">
                <a:latin typeface="Times New Roman" panose="02020603050405020304" pitchFamily="18" charset="0"/>
                <a:ea typeface="標楷體" panose="03000509000000000000" pitchFamily="65" charset="-120"/>
                <a:cs typeface="Times New Roman" panose="02020603050405020304" pitchFamily="18" charset="0"/>
              </a:rPr>
              <a:t>醫療體系、 健保永續</a:t>
            </a:r>
          </a:p>
        </p:txBody>
      </p:sp>
      <p:sp>
        <p:nvSpPr>
          <p:cNvPr id="10" name="object 10"/>
          <p:cNvSpPr txBox="1"/>
          <p:nvPr/>
        </p:nvSpPr>
        <p:spPr>
          <a:xfrm>
            <a:off x="1619630" y="6060147"/>
            <a:ext cx="1944370" cy="589905"/>
          </a:xfrm>
          <a:prstGeom prst="rect">
            <a:avLst/>
          </a:prstGeom>
          <a:solidFill>
            <a:srgbClr val="92D050"/>
          </a:solidFill>
        </p:spPr>
        <p:txBody>
          <a:bodyPr vert="horz" wrap="square" lIns="0" tIns="50800" rIns="0" bIns="0" rtlCol="0">
            <a:spAutoFit/>
          </a:bodyPr>
          <a:lstStyle/>
          <a:p>
            <a:pPr marL="91440" marR="244475">
              <a:lnSpc>
                <a:spcPts val="2120"/>
              </a:lnSpc>
              <a:spcBef>
                <a:spcPts val="400"/>
              </a:spcBef>
            </a:pPr>
            <a:r>
              <a:rPr sz="1800" dirty="0">
                <a:latin typeface="Times New Roman" panose="02020603050405020304" pitchFamily="18" charset="0"/>
                <a:ea typeface="標楷體" panose="03000509000000000000" pitchFamily="65" charset="-120"/>
                <a:cs typeface="Times New Roman" panose="02020603050405020304" pitchFamily="18" charset="0"/>
              </a:rPr>
              <a:t>健康素養、行 動、領導與溝通</a:t>
            </a:r>
          </a:p>
        </p:txBody>
      </p:sp>
      <p:sp>
        <p:nvSpPr>
          <p:cNvPr id="11" name="object 11"/>
          <p:cNvSpPr txBox="1"/>
          <p:nvPr/>
        </p:nvSpPr>
        <p:spPr>
          <a:xfrm>
            <a:off x="8138286" y="6350914"/>
            <a:ext cx="298450" cy="299720"/>
          </a:xfrm>
          <a:prstGeom prst="rect">
            <a:avLst/>
          </a:prstGeom>
        </p:spPr>
        <p:txBody>
          <a:bodyPr vert="horz" wrap="square" lIns="0" tIns="12700" rIns="0" bIns="0" rtlCol="0">
            <a:spAutoFit/>
          </a:bodyPr>
          <a:lstStyle/>
          <a:p>
            <a:pPr marL="12700">
              <a:lnSpc>
                <a:spcPct val="100000"/>
              </a:lnSpc>
              <a:spcBef>
                <a:spcPts val="100"/>
              </a:spcBef>
            </a:pPr>
            <a:r>
              <a:rPr sz="2700" b="1" spc="-127" baseline="-7716"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1</a:t>
            </a:r>
            <a:r>
              <a:rPr sz="1200" spc="-54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1</a:t>
            </a:r>
            <a:r>
              <a:rPr sz="2700" b="1" spc="-705" baseline="-7716"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7</a:t>
            </a: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9</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60576" cy="6857999"/>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txBox="1">
            <a:spLocks noGrp="1"/>
          </p:cNvSpPr>
          <p:nvPr>
            <p:ph type="title"/>
          </p:nvPr>
        </p:nvSpPr>
        <p:spPr>
          <a:xfrm>
            <a:off x="609396" y="260680"/>
            <a:ext cx="1144905" cy="697230"/>
          </a:xfrm>
          <a:prstGeom prst="rect">
            <a:avLst/>
          </a:prstGeom>
        </p:spPr>
        <p:txBody>
          <a:bodyPr vert="horz" wrap="square" lIns="0" tIns="13335" rIns="0" bIns="0" rtlCol="0">
            <a:spAutoFit/>
          </a:bodyPr>
          <a:lstStyle/>
          <a:p>
            <a:pPr marL="12700">
              <a:lnSpc>
                <a:spcPct val="100000"/>
              </a:lnSpc>
              <a:spcBef>
                <a:spcPts val="105"/>
              </a:spcBef>
            </a:pPr>
            <a:r>
              <a:rPr sz="4400" b="1" spc="0"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致謝</a:t>
            </a:r>
            <a:endParaRPr sz="4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p:nvPr/>
        </p:nvSpPr>
        <p:spPr>
          <a:xfrm>
            <a:off x="6965442" y="6034303"/>
            <a:ext cx="1525905" cy="0"/>
          </a:xfrm>
          <a:custGeom>
            <a:avLst/>
            <a:gdLst/>
            <a:ahLst/>
            <a:cxnLst/>
            <a:rect l="l" t="t" r="r" b="b"/>
            <a:pathLst>
              <a:path w="1525904">
                <a:moveTo>
                  <a:pt x="0" y="0"/>
                </a:moveTo>
                <a:lnTo>
                  <a:pt x="1525524" y="0"/>
                </a:lnTo>
              </a:path>
            </a:pathLst>
          </a:custGeom>
          <a:ln w="12191">
            <a:solidFill>
              <a:srgbClr val="172CF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txBox="1"/>
          <p:nvPr/>
        </p:nvSpPr>
        <p:spPr>
          <a:xfrm>
            <a:off x="474268" y="875824"/>
            <a:ext cx="8285480" cy="5453544"/>
          </a:xfrm>
          <a:prstGeom prst="rect">
            <a:avLst/>
          </a:prstGeom>
        </p:spPr>
        <p:txBody>
          <a:bodyPr vert="horz" wrap="square" lIns="0" tIns="80010" rIns="0" bIns="0" rtlCol="0">
            <a:spAutoFit/>
          </a:bodyPr>
          <a:lstStyle/>
          <a:p>
            <a:pPr marL="12700">
              <a:lnSpc>
                <a:spcPct val="100000"/>
              </a:lnSpc>
              <a:spcBef>
                <a:spcPts val="630"/>
              </a:spcBef>
            </a:pPr>
            <a:r>
              <a:rPr sz="2000" b="1" spc="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承辦</a:t>
            </a:r>
            <a:r>
              <a:rPr sz="2000" b="1"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學</a:t>
            </a:r>
            <a:r>
              <a:rPr sz="2000" b="1" spc="-1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校</a:t>
            </a:r>
            <a:r>
              <a:rPr sz="2000" b="1" spc="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高</a:t>
            </a:r>
            <a:r>
              <a:rPr sz="2000" b="1" spc="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雄醫</a:t>
            </a:r>
            <a:r>
              <a:rPr sz="2000" b="1"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學</a:t>
            </a:r>
            <a:r>
              <a:rPr sz="2000" b="1" spc="-1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大</a:t>
            </a:r>
            <a:r>
              <a:rPr sz="2000" b="1" spc="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學</a:t>
            </a:r>
            <a:r>
              <a:rPr sz="2000" b="1" spc="12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spc="48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 </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劉景</a:t>
            </a:r>
            <a:r>
              <a:rPr sz="2000" b="1" spc="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寬</a:t>
            </a:r>
            <a:r>
              <a:rPr sz="2000" b="1" spc="48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校</a:t>
            </a:r>
            <a:r>
              <a:rPr sz="2000" b="1" spc="-1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長</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、楊俊</a:t>
            </a:r>
            <a:r>
              <a:rPr sz="2000" b="1" spc="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毓</a:t>
            </a:r>
            <a:r>
              <a:rPr sz="2000" b="1" spc="48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spc="-1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副</a:t>
            </a:r>
            <a:r>
              <a:rPr sz="2000" b="1" spc="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校長、</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marR="896619" indent="3175000">
              <a:lnSpc>
                <a:spcPct val="71500"/>
              </a:lnSpc>
              <a:spcBef>
                <a:spcPts val="1210"/>
              </a:spcBef>
            </a:pP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王姿乃</a:t>
            </a:r>
            <a:r>
              <a:rPr sz="2000" b="1" spc="45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主</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任</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、公共</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衛</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生</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學</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系暨研</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究</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所 </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協辦地</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主</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高</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雄市政</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府</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衛</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生</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局</a:t>
            </a:r>
            <a:r>
              <a:rPr sz="2000" b="1" spc="114"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黃志中</a:t>
            </a:r>
            <a:r>
              <a:rPr sz="2000" b="1" spc="484"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局</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長暨團隊</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2160"/>
              </a:lnSpc>
              <a:spcBef>
                <a:spcPts val="1440"/>
              </a:spcBef>
            </a:pP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協辦單</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位</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1920"/>
              </a:lnSpc>
            </a:pP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衛生</a:t>
            </a:r>
            <a:r>
              <a:rPr sz="2000" b="1" spc="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福</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利</a:t>
            </a:r>
            <a:r>
              <a:rPr sz="2000" b="1" spc="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部</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國</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民健康署</a:t>
            </a:r>
            <a:r>
              <a:rPr sz="2000" b="1" spc="12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spc="-1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王</a:t>
            </a:r>
            <a:r>
              <a:rPr sz="2000" b="1" spc="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英偉</a:t>
            </a:r>
            <a:r>
              <a:rPr sz="2000" b="1" spc="48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spc="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署長</a:t>
            </a:r>
            <a:r>
              <a:rPr sz="2000" b="1" spc="-2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暨</a:t>
            </a:r>
            <a:r>
              <a:rPr sz="2000" b="1" spc="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團隊</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marR="768985">
              <a:lnSpc>
                <a:spcPts val="1920"/>
              </a:lnSpc>
              <a:spcBef>
                <a:spcPts val="225"/>
              </a:spcBef>
            </a:pP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陳拱北</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預</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防</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醫</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學基金會</a:t>
            </a:r>
            <a:r>
              <a:rPr sz="2000" b="1" spc="114"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陳</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科成</a:t>
            </a:r>
            <a:r>
              <a:rPr sz="2000" b="1" spc="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董事</a:t>
            </a:r>
            <a:r>
              <a:rPr sz="2000" b="1" spc="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spc="28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第</a:t>
            </a:r>
            <a:r>
              <a:rPr sz="2000" b="1" spc="-20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23</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屆公共</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衛</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生優秀</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論</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文</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獎</a:t>
            </a:r>
            <a:r>
              <a:rPr sz="2000" b="1" spc="29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同仁院</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醫</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療</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財</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團法人</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萬</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華</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醫</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院</a:t>
            </a:r>
            <a:r>
              <a:rPr sz="2000" b="1" spc="114"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李悌元</a:t>
            </a:r>
            <a:r>
              <a:rPr sz="2000" b="1" spc="484"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 </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前</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理事長</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暨</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團隊</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1900"/>
              </a:lnSpc>
            </a:pPr>
            <a:r>
              <a:rPr sz="2000" b="1" spc="0" dirty="0">
                <a:latin typeface="Times New Roman" panose="02020603050405020304" pitchFamily="18" charset="0"/>
                <a:ea typeface="標楷體" panose="03000509000000000000" pitchFamily="65" charset="-120"/>
                <a:cs typeface="Times New Roman" panose="02020603050405020304" pitchFamily="18" charset="0"/>
              </a:rPr>
              <a:t>衛生</a:t>
            </a:r>
            <a:r>
              <a:rPr sz="2000" b="1" dirty="0">
                <a:latin typeface="Times New Roman" panose="02020603050405020304" pitchFamily="18" charset="0"/>
                <a:ea typeface="標楷體" panose="03000509000000000000" pitchFamily="65" charset="-120"/>
                <a:cs typeface="Times New Roman" panose="02020603050405020304" pitchFamily="18" charset="0"/>
              </a:rPr>
              <a:t>福利</a:t>
            </a:r>
            <a:r>
              <a:rPr sz="2000" b="1" spc="-15" dirty="0">
                <a:latin typeface="Times New Roman" panose="02020603050405020304" pitchFamily="18" charset="0"/>
                <a:ea typeface="標楷體" panose="03000509000000000000" pitchFamily="65" charset="-120"/>
                <a:cs typeface="Times New Roman" panose="02020603050405020304" pitchFamily="18" charset="0"/>
              </a:rPr>
              <a:t>部</a:t>
            </a:r>
            <a:r>
              <a:rPr sz="2000" b="1" dirty="0">
                <a:latin typeface="Times New Roman" panose="02020603050405020304" pitchFamily="18" charset="0"/>
                <a:ea typeface="標楷體" panose="03000509000000000000" pitchFamily="65" charset="-120"/>
                <a:cs typeface="Times New Roman" panose="02020603050405020304" pitchFamily="18" charset="0"/>
              </a:rPr>
              <a:t>中央</a:t>
            </a:r>
            <a:r>
              <a:rPr sz="2000" b="1" spc="-15" dirty="0">
                <a:latin typeface="Times New Roman" panose="02020603050405020304" pitchFamily="18" charset="0"/>
                <a:ea typeface="標楷體" panose="03000509000000000000" pitchFamily="65" charset="-120"/>
                <a:cs typeface="Times New Roman" panose="02020603050405020304" pitchFamily="18" charset="0"/>
              </a:rPr>
              <a:t>健</a:t>
            </a:r>
            <a:r>
              <a:rPr sz="2000" b="1" dirty="0">
                <a:latin typeface="Times New Roman" panose="02020603050405020304" pitchFamily="18" charset="0"/>
                <a:ea typeface="標楷體" panose="03000509000000000000" pitchFamily="65" charset="-120"/>
                <a:cs typeface="Times New Roman" panose="02020603050405020304" pitchFamily="18" charset="0"/>
              </a:rPr>
              <a:t>康保</a:t>
            </a:r>
            <a:r>
              <a:rPr sz="2000" b="1" spc="-10" dirty="0">
                <a:latin typeface="Times New Roman" panose="02020603050405020304" pitchFamily="18" charset="0"/>
                <a:ea typeface="標楷體" panose="03000509000000000000" pitchFamily="65" charset="-120"/>
                <a:cs typeface="Times New Roman" panose="02020603050405020304" pitchFamily="18" charset="0"/>
              </a:rPr>
              <a:t>險</a:t>
            </a:r>
            <a:r>
              <a:rPr sz="2000" b="1" dirty="0">
                <a:latin typeface="Times New Roman" panose="02020603050405020304" pitchFamily="18" charset="0"/>
                <a:ea typeface="標楷體" panose="03000509000000000000" pitchFamily="65" charset="-120"/>
                <a:cs typeface="Times New Roman" panose="02020603050405020304" pitchFamily="18" charset="0"/>
              </a:rPr>
              <a:t>署</a:t>
            </a:r>
            <a:r>
              <a:rPr sz="2000" spc="-20" dirty="0">
                <a:latin typeface="Times New Roman" panose="02020603050405020304" pitchFamily="18" charset="0"/>
                <a:ea typeface="標楷體" panose="03000509000000000000" pitchFamily="65" charset="-120"/>
                <a:cs typeface="Times New Roman" panose="02020603050405020304" pitchFamily="18" charset="0"/>
              </a:rPr>
              <a:t>-</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李伯璋署</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長</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暨團隊</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2160"/>
              </a:lnSpc>
              <a:tabLst>
                <a:tab pos="5220970" algn="l"/>
              </a:tabLst>
            </a:pP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國家衛</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生</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研</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究</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院國家</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環</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境</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醫</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學研究所</a:t>
            </a:r>
            <a:r>
              <a:rPr sz="2000" b="1" spc="114"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郭</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育良	所長</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暨</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團隊</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2160"/>
              </a:lnSpc>
              <a:spcBef>
                <a:spcPts val="1440"/>
              </a:spcBef>
            </a:pP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參展單</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位</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marR="1403350">
              <a:lnSpc>
                <a:spcPct val="80000"/>
              </a:lnSpc>
              <a:spcBef>
                <a:spcPts val="240"/>
              </a:spcBef>
            </a:pPr>
            <a:r>
              <a:rPr sz="2000" dirty="0">
                <a:latin typeface="Times New Roman" panose="02020603050405020304" pitchFamily="18" charset="0"/>
                <a:ea typeface="標楷體" panose="03000509000000000000" pitchFamily="65" charset="-120"/>
                <a:cs typeface="Times New Roman" panose="02020603050405020304" pitchFamily="18" charset="0"/>
              </a:rPr>
              <a:t>衛生福</a:t>
            </a:r>
            <a:r>
              <a:rPr sz="2000" spc="-15" dirty="0">
                <a:latin typeface="Times New Roman" panose="02020603050405020304" pitchFamily="18" charset="0"/>
                <a:ea typeface="標楷體" panose="03000509000000000000" pitchFamily="65" charset="-120"/>
                <a:cs typeface="Times New Roman" panose="02020603050405020304" pitchFamily="18" charset="0"/>
              </a:rPr>
              <a:t>利</a:t>
            </a:r>
            <a:r>
              <a:rPr sz="2000" dirty="0">
                <a:latin typeface="Times New Roman" panose="02020603050405020304" pitchFamily="18" charset="0"/>
                <a:ea typeface="標楷體" panose="03000509000000000000" pitchFamily="65" charset="-120"/>
                <a:cs typeface="Times New Roman" panose="02020603050405020304" pitchFamily="18" charset="0"/>
              </a:rPr>
              <a:t>部</a:t>
            </a:r>
            <a:r>
              <a:rPr sz="2000" spc="-15" dirty="0">
                <a:latin typeface="Times New Roman" panose="02020603050405020304" pitchFamily="18" charset="0"/>
                <a:ea typeface="標楷體" panose="03000509000000000000" pitchFamily="65" charset="-120"/>
                <a:cs typeface="Times New Roman" panose="02020603050405020304" pitchFamily="18" charset="0"/>
              </a:rPr>
              <a:t>國</a:t>
            </a:r>
            <a:r>
              <a:rPr sz="2000" dirty="0">
                <a:latin typeface="Times New Roman" panose="02020603050405020304" pitchFamily="18" charset="0"/>
                <a:ea typeface="標楷體" panose="03000509000000000000" pitchFamily="65" charset="-120"/>
                <a:cs typeface="Times New Roman" panose="02020603050405020304" pitchFamily="18" charset="0"/>
              </a:rPr>
              <a:t>民健康</a:t>
            </a:r>
            <a:r>
              <a:rPr sz="2000" spc="-15" dirty="0">
                <a:latin typeface="Times New Roman" panose="02020603050405020304" pitchFamily="18" charset="0"/>
                <a:ea typeface="標楷體" panose="03000509000000000000" pitchFamily="65" charset="-120"/>
                <a:cs typeface="Times New Roman" panose="02020603050405020304" pitchFamily="18" charset="0"/>
              </a:rPr>
              <a:t>署</a:t>
            </a:r>
            <a:r>
              <a:rPr sz="2000" b="1" spc="-5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(11/8-11/9</a:t>
            </a:r>
            <a:r>
              <a:rPr sz="2000" b="1" spc="3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 </a:t>
            </a:r>
            <a:r>
              <a:rPr sz="20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，台北，關</a:t>
            </a:r>
            <a:r>
              <a:rPr sz="2000" b="1" spc="-1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懷</a:t>
            </a:r>
            <a:r>
              <a:rPr sz="20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友</a:t>
            </a:r>
            <a:r>
              <a:rPr sz="2000" b="1" spc="-1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善</a:t>
            </a:r>
            <a:r>
              <a:rPr sz="20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工作坊</a:t>
            </a:r>
            <a:r>
              <a:rPr sz="2000" b="1" spc="29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  </a:t>
            </a:r>
            <a:r>
              <a:rPr sz="2000" spc="0" dirty="0">
                <a:latin typeface="Times New Roman" panose="02020603050405020304" pitchFamily="18" charset="0"/>
                <a:ea typeface="標楷體" panose="03000509000000000000" pitchFamily="65" charset="-120"/>
                <a:cs typeface="Times New Roman" panose="02020603050405020304" pitchFamily="18" charset="0"/>
              </a:rPr>
              <a:t>中央</a:t>
            </a:r>
            <a:r>
              <a:rPr sz="2000" dirty="0">
                <a:latin typeface="Times New Roman" panose="02020603050405020304" pitchFamily="18" charset="0"/>
                <a:ea typeface="標楷體" panose="03000509000000000000" pitchFamily="65" charset="-120"/>
                <a:cs typeface="Times New Roman" panose="02020603050405020304" pitchFamily="18" charset="0"/>
              </a:rPr>
              <a:t>健康</a:t>
            </a:r>
            <a:r>
              <a:rPr sz="2000" spc="-15" dirty="0">
                <a:latin typeface="Times New Roman" panose="02020603050405020304" pitchFamily="18" charset="0"/>
                <a:ea typeface="標楷體" panose="03000509000000000000" pitchFamily="65" charset="-120"/>
                <a:cs typeface="Times New Roman" panose="02020603050405020304" pitchFamily="18" charset="0"/>
              </a:rPr>
              <a:t>保</a:t>
            </a:r>
            <a:r>
              <a:rPr sz="2000" dirty="0">
                <a:latin typeface="Times New Roman" panose="02020603050405020304" pitchFamily="18" charset="0"/>
                <a:ea typeface="標楷體" panose="03000509000000000000" pitchFamily="65" charset="-120"/>
                <a:cs typeface="Times New Roman" panose="02020603050405020304" pitchFamily="18" charset="0"/>
              </a:rPr>
              <a:t>險署</a:t>
            </a:r>
            <a:r>
              <a:rPr sz="2000" spc="-2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r>
              <a:rPr sz="200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健康存</a:t>
            </a:r>
            <a:r>
              <a:rPr sz="2000" spc="-1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摺</a:t>
            </a:r>
            <a:r>
              <a:rPr sz="200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下載</a:t>
            </a:r>
            <a:r>
              <a:rPr sz="2000" spc="-1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r>
              <a:rPr sz="200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三年</a:t>
            </a:r>
            <a:r>
              <a:rPr sz="2000" spc="-1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就</a:t>
            </a:r>
            <a:r>
              <a:rPr sz="200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醫資</a:t>
            </a:r>
            <a:r>
              <a:rPr sz="2000" spc="-1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料</a:t>
            </a:r>
            <a:r>
              <a:rPr sz="200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1680"/>
              </a:lnSpc>
            </a:pPr>
            <a:r>
              <a:rPr sz="2000" dirty="0">
                <a:latin typeface="Times New Roman" panose="02020603050405020304" pitchFamily="18" charset="0"/>
                <a:ea typeface="標楷體" panose="03000509000000000000" pitchFamily="65" charset="-120"/>
                <a:cs typeface="Times New Roman" panose="02020603050405020304" pitchFamily="18" charset="0"/>
              </a:rPr>
              <a:t>高雄市</a:t>
            </a:r>
            <a:r>
              <a:rPr sz="2000" spc="-15" dirty="0">
                <a:latin typeface="Times New Roman" panose="02020603050405020304" pitchFamily="18" charset="0"/>
                <a:ea typeface="標楷體" panose="03000509000000000000" pitchFamily="65" charset="-120"/>
                <a:cs typeface="Times New Roman" panose="02020603050405020304" pitchFamily="18" charset="0"/>
              </a:rPr>
              <a:t>政</a:t>
            </a:r>
            <a:r>
              <a:rPr sz="2000" dirty="0">
                <a:latin typeface="Times New Roman" panose="02020603050405020304" pitchFamily="18" charset="0"/>
                <a:ea typeface="標楷體" panose="03000509000000000000" pitchFamily="65" charset="-120"/>
                <a:cs typeface="Times New Roman" panose="02020603050405020304" pitchFamily="18" charset="0"/>
              </a:rPr>
              <a:t>府</a:t>
            </a:r>
            <a:r>
              <a:rPr sz="2000" spc="-15" dirty="0">
                <a:latin typeface="Times New Roman" panose="02020603050405020304" pitchFamily="18" charset="0"/>
                <a:ea typeface="標楷體" panose="03000509000000000000" pitchFamily="65" charset="-120"/>
                <a:cs typeface="Times New Roman" panose="02020603050405020304" pitchFamily="18" charset="0"/>
              </a:rPr>
              <a:t>衛</a:t>
            </a:r>
            <a:r>
              <a:rPr sz="2000" dirty="0">
                <a:latin typeface="Times New Roman" panose="02020603050405020304" pitchFamily="18" charset="0"/>
                <a:ea typeface="標楷體" panose="03000509000000000000" pitchFamily="65" charset="-120"/>
                <a:cs typeface="Times New Roman" panose="02020603050405020304" pitchFamily="18" charset="0"/>
              </a:rPr>
              <a:t>生局、</a:t>
            </a:r>
            <a:r>
              <a:rPr sz="2000" spc="-15" dirty="0">
                <a:latin typeface="Times New Roman" panose="02020603050405020304" pitchFamily="18" charset="0"/>
                <a:ea typeface="標楷體" panose="03000509000000000000" pitchFamily="65" charset="-120"/>
                <a:cs typeface="Times New Roman" panose="02020603050405020304" pitchFamily="18" charset="0"/>
              </a:rPr>
              <a:t>高</a:t>
            </a:r>
            <a:r>
              <a:rPr sz="2000" dirty="0">
                <a:latin typeface="Times New Roman" panose="02020603050405020304" pitchFamily="18" charset="0"/>
                <a:ea typeface="標楷體" panose="03000509000000000000" pitchFamily="65" charset="-120"/>
                <a:cs typeface="Times New Roman" panose="02020603050405020304" pitchFamily="18" charset="0"/>
              </a:rPr>
              <a:t>雄</a:t>
            </a:r>
            <a:r>
              <a:rPr sz="2000" spc="-15" dirty="0">
                <a:latin typeface="Times New Roman" panose="02020603050405020304" pitchFamily="18" charset="0"/>
                <a:ea typeface="標楷體" panose="03000509000000000000" pitchFamily="65" charset="-120"/>
                <a:cs typeface="Times New Roman" panose="02020603050405020304" pitchFamily="18" charset="0"/>
              </a:rPr>
              <a:t>市</a:t>
            </a:r>
            <a:r>
              <a:rPr sz="2000" dirty="0">
                <a:latin typeface="Times New Roman" panose="02020603050405020304" pitchFamily="18" charset="0"/>
                <a:ea typeface="標楷體" panose="03000509000000000000" pitchFamily="65" charset="-120"/>
                <a:cs typeface="Times New Roman" panose="02020603050405020304" pitchFamily="18" charset="0"/>
              </a:rPr>
              <a:t>登革熱</a:t>
            </a:r>
            <a:r>
              <a:rPr sz="2000" spc="-15" dirty="0">
                <a:latin typeface="Times New Roman" panose="02020603050405020304" pitchFamily="18" charset="0"/>
                <a:ea typeface="標楷體" panose="03000509000000000000" pitchFamily="65" charset="-120"/>
                <a:cs typeface="Times New Roman" panose="02020603050405020304" pitchFamily="18" charset="0"/>
              </a:rPr>
              <a:t>研</a:t>
            </a:r>
            <a:r>
              <a:rPr sz="2000" dirty="0">
                <a:latin typeface="Times New Roman" panose="02020603050405020304" pitchFamily="18" charset="0"/>
                <a:ea typeface="標楷體" panose="03000509000000000000" pitchFamily="65" charset="-120"/>
                <a:cs typeface="Times New Roman" panose="02020603050405020304" pitchFamily="18" charset="0"/>
              </a:rPr>
              <a:t>究</a:t>
            </a:r>
            <a:r>
              <a:rPr sz="2000" spc="-15" dirty="0">
                <a:latin typeface="Times New Roman" panose="02020603050405020304" pitchFamily="18" charset="0"/>
                <a:ea typeface="標楷體" panose="03000509000000000000" pitchFamily="65" charset="-120"/>
                <a:cs typeface="Times New Roman" panose="02020603050405020304" pitchFamily="18" charset="0"/>
              </a:rPr>
              <a:t>中</a:t>
            </a:r>
            <a:r>
              <a:rPr sz="2000" dirty="0">
                <a:latin typeface="Times New Roman" panose="02020603050405020304" pitchFamily="18" charset="0"/>
                <a:ea typeface="標楷體" panose="03000509000000000000" pitchFamily="65" charset="-120"/>
                <a:cs typeface="Times New Roman" panose="02020603050405020304" pitchFamily="18" charset="0"/>
              </a:rPr>
              <a:t>心、台</a:t>
            </a:r>
            <a:r>
              <a:rPr sz="2000" spc="-15" dirty="0">
                <a:latin typeface="Times New Roman" panose="02020603050405020304" pitchFamily="18" charset="0"/>
                <a:ea typeface="標楷體" panose="03000509000000000000" pitchFamily="65" charset="-120"/>
                <a:cs typeface="Times New Roman" panose="02020603050405020304" pitchFamily="18" charset="0"/>
              </a:rPr>
              <a:t>中</a:t>
            </a:r>
            <a:r>
              <a:rPr sz="2000" dirty="0">
                <a:latin typeface="Times New Roman" panose="02020603050405020304" pitchFamily="18" charset="0"/>
                <a:ea typeface="標楷體" panose="03000509000000000000" pitchFamily="65" charset="-120"/>
                <a:cs typeface="Times New Roman" panose="02020603050405020304" pitchFamily="18" charset="0"/>
              </a:rPr>
              <a:t>市</a:t>
            </a:r>
            <a:r>
              <a:rPr sz="2000" spc="-15" dirty="0">
                <a:latin typeface="Times New Roman" panose="02020603050405020304" pitchFamily="18" charset="0"/>
                <a:ea typeface="標楷體" panose="03000509000000000000" pitchFamily="65" charset="-120"/>
                <a:cs typeface="Times New Roman" panose="02020603050405020304" pitchFamily="18" charset="0"/>
              </a:rPr>
              <a:t>政</a:t>
            </a:r>
            <a:r>
              <a:rPr sz="2000" dirty="0">
                <a:latin typeface="Times New Roman" panose="02020603050405020304" pitchFamily="18" charset="0"/>
                <a:ea typeface="標楷體" panose="03000509000000000000" pitchFamily="65" charset="-120"/>
                <a:cs typeface="Times New Roman" panose="02020603050405020304" pitchFamily="18" charset="0"/>
              </a:rPr>
              <a:t>府衛生局</a:t>
            </a:r>
          </a:p>
          <a:p>
            <a:pPr marL="12700">
              <a:lnSpc>
                <a:spcPts val="1920"/>
              </a:lnSpc>
            </a:pPr>
            <a:r>
              <a:rPr sz="2000" spc="0" dirty="0">
                <a:latin typeface="Times New Roman" panose="02020603050405020304" pitchFamily="18" charset="0"/>
                <a:ea typeface="標楷體" panose="03000509000000000000" pitchFamily="65" charset="-120"/>
                <a:cs typeface="Times New Roman" panose="02020603050405020304" pitchFamily="18" charset="0"/>
              </a:rPr>
              <a:t>中央研究</a:t>
            </a:r>
            <a:r>
              <a:rPr sz="2000" spc="-20" dirty="0">
                <a:latin typeface="Times New Roman" panose="02020603050405020304" pitchFamily="18" charset="0"/>
                <a:ea typeface="標楷體" panose="03000509000000000000" pitchFamily="65" charset="-120"/>
                <a:cs typeface="Times New Roman" panose="02020603050405020304" pitchFamily="18" charset="0"/>
              </a:rPr>
              <a:t>院</a:t>
            </a:r>
            <a:r>
              <a:rPr sz="2000" spc="0" dirty="0">
                <a:latin typeface="Times New Roman" panose="02020603050405020304" pitchFamily="18" charset="0"/>
                <a:ea typeface="標楷體" panose="03000509000000000000" pitchFamily="65" charset="-120"/>
                <a:cs typeface="Times New Roman" panose="02020603050405020304" pitchFamily="18" charset="0"/>
              </a:rPr>
              <a:t>臺灣</a:t>
            </a:r>
            <a:r>
              <a:rPr sz="2000" spc="-20" dirty="0">
                <a:latin typeface="Times New Roman" panose="02020603050405020304" pitchFamily="18" charset="0"/>
                <a:ea typeface="標楷體" panose="03000509000000000000" pitchFamily="65" charset="-120"/>
                <a:cs typeface="Times New Roman" panose="02020603050405020304" pitchFamily="18" charset="0"/>
              </a:rPr>
              <a:t>人</a:t>
            </a:r>
            <a:r>
              <a:rPr sz="2000" spc="0" dirty="0">
                <a:latin typeface="Times New Roman" panose="02020603050405020304" pitchFamily="18" charset="0"/>
                <a:ea typeface="標楷體" panose="03000509000000000000" pitchFamily="65" charset="-120"/>
                <a:cs typeface="Times New Roman" panose="02020603050405020304" pitchFamily="18" charset="0"/>
              </a:rPr>
              <a:t>體生</a:t>
            </a:r>
            <a:r>
              <a:rPr sz="2000" spc="-20" dirty="0">
                <a:latin typeface="Times New Roman" panose="02020603050405020304" pitchFamily="18" charset="0"/>
                <a:ea typeface="標楷體" panose="03000509000000000000" pitchFamily="65" charset="-120"/>
                <a:cs typeface="Times New Roman" panose="02020603050405020304" pitchFamily="18" charset="0"/>
              </a:rPr>
              <a:t>物</a:t>
            </a:r>
            <a:r>
              <a:rPr sz="2000" spc="0" dirty="0">
                <a:latin typeface="Times New Roman" panose="02020603050405020304" pitchFamily="18" charset="0"/>
                <a:ea typeface="標楷體" panose="03000509000000000000" pitchFamily="65" charset="-120"/>
                <a:cs typeface="Times New Roman" panose="02020603050405020304" pitchFamily="18" charset="0"/>
              </a:rPr>
              <a:t>資料</a:t>
            </a:r>
            <a:r>
              <a:rPr sz="2000" spc="-5" dirty="0">
                <a:latin typeface="Times New Roman" panose="02020603050405020304" pitchFamily="18" charset="0"/>
                <a:ea typeface="標楷體" panose="03000509000000000000" pitchFamily="65" charset="-120"/>
                <a:cs typeface="Times New Roman" panose="02020603050405020304" pitchFamily="18" charset="0"/>
              </a:rPr>
              <a:t>庫</a:t>
            </a:r>
            <a:r>
              <a:rPr sz="2000" spc="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2160"/>
              </a:lnSpc>
            </a:pPr>
            <a:r>
              <a:rPr sz="2000" dirty="0">
                <a:latin typeface="Times New Roman" panose="02020603050405020304" pitchFamily="18" charset="0"/>
                <a:ea typeface="標楷體" panose="03000509000000000000" pitchFamily="65" charset="-120"/>
                <a:cs typeface="Times New Roman" panose="02020603050405020304" pitchFamily="18" charset="0"/>
              </a:rPr>
              <a:t>克魯斯</a:t>
            </a:r>
            <a:r>
              <a:rPr sz="2000" spc="-15" dirty="0">
                <a:latin typeface="Times New Roman" panose="02020603050405020304" pitchFamily="18" charset="0"/>
                <a:ea typeface="標楷體" panose="03000509000000000000" pitchFamily="65" charset="-120"/>
                <a:cs typeface="Times New Roman" panose="02020603050405020304" pitchFamily="18" charset="0"/>
              </a:rPr>
              <a:t>健</a:t>
            </a:r>
            <a:r>
              <a:rPr sz="2000" dirty="0">
                <a:latin typeface="Times New Roman" panose="02020603050405020304" pitchFamily="18" charset="0"/>
                <a:ea typeface="標楷體" panose="03000509000000000000" pitchFamily="65" charset="-120"/>
                <a:cs typeface="Times New Roman" panose="02020603050405020304" pitchFamily="18" charset="0"/>
              </a:rPr>
              <a:t>康</a:t>
            </a:r>
            <a:r>
              <a:rPr sz="2000" spc="-15" dirty="0">
                <a:latin typeface="Times New Roman" panose="02020603050405020304" pitchFamily="18" charset="0"/>
                <a:ea typeface="標楷體" panose="03000509000000000000" pitchFamily="65" charset="-120"/>
                <a:cs typeface="Times New Roman" panose="02020603050405020304" pitchFamily="18" charset="0"/>
              </a:rPr>
              <a:t>科</a:t>
            </a:r>
            <a:r>
              <a:rPr sz="2000" dirty="0">
                <a:latin typeface="Times New Roman" panose="02020603050405020304" pitchFamily="18" charset="0"/>
                <a:ea typeface="標楷體" panose="03000509000000000000" pitchFamily="65" charset="-120"/>
                <a:cs typeface="Times New Roman" panose="02020603050405020304" pitchFamily="18" charset="0"/>
              </a:rPr>
              <a:t>技股份</a:t>
            </a:r>
            <a:r>
              <a:rPr sz="2000" spc="-15" dirty="0">
                <a:latin typeface="Times New Roman" panose="02020603050405020304" pitchFamily="18" charset="0"/>
                <a:ea typeface="標楷體" panose="03000509000000000000" pitchFamily="65" charset="-120"/>
                <a:cs typeface="Times New Roman" panose="02020603050405020304" pitchFamily="18" charset="0"/>
              </a:rPr>
              <a:t>有</a:t>
            </a:r>
            <a:r>
              <a:rPr sz="2000" dirty="0">
                <a:latin typeface="Times New Roman" panose="02020603050405020304" pitchFamily="18" charset="0"/>
                <a:ea typeface="標楷體" panose="03000509000000000000" pitchFamily="65" charset="-120"/>
                <a:cs typeface="Times New Roman" panose="02020603050405020304" pitchFamily="18" charset="0"/>
              </a:rPr>
              <a:t>限</a:t>
            </a:r>
            <a:r>
              <a:rPr sz="2000" spc="-15" dirty="0">
                <a:latin typeface="Times New Roman" panose="02020603050405020304" pitchFamily="18" charset="0"/>
                <a:ea typeface="標楷體" panose="03000509000000000000" pitchFamily="65" charset="-120"/>
                <a:cs typeface="Times New Roman" panose="02020603050405020304" pitchFamily="18" charset="0"/>
              </a:rPr>
              <a:t>公</a:t>
            </a:r>
            <a:r>
              <a:rPr sz="2000" dirty="0">
                <a:latin typeface="Times New Roman" panose="02020603050405020304" pitchFamily="18" charset="0"/>
                <a:ea typeface="標楷體" panose="03000509000000000000" pitchFamily="65" charset="-120"/>
                <a:cs typeface="Times New Roman" panose="02020603050405020304" pitchFamily="18" charset="0"/>
              </a:rPr>
              <a:t>司、宸</a:t>
            </a:r>
            <a:r>
              <a:rPr sz="2000" spc="-15" dirty="0">
                <a:latin typeface="Times New Roman" panose="02020603050405020304" pitchFamily="18" charset="0"/>
                <a:ea typeface="標楷體" panose="03000509000000000000" pitchFamily="65" charset="-120"/>
                <a:cs typeface="Times New Roman" panose="02020603050405020304" pitchFamily="18" charset="0"/>
              </a:rPr>
              <a:t>昶</a:t>
            </a:r>
            <a:r>
              <a:rPr sz="2000" dirty="0">
                <a:latin typeface="Times New Roman" panose="02020603050405020304" pitchFamily="18" charset="0"/>
                <a:ea typeface="標楷體" panose="03000509000000000000" pitchFamily="65" charset="-120"/>
                <a:cs typeface="Times New Roman" panose="02020603050405020304" pitchFamily="18" charset="0"/>
              </a:rPr>
              <a:t>企</a:t>
            </a:r>
            <a:r>
              <a:rPr sz="2000" spc="-15" dirty="0">
                <a:latin typeface="Times New Roman" panose="02020603050405020304" pitchFamily="18" charset="0"/>
                <a:ea typeface="標楷體" panose="03000509000000000000" pitchFamily="65" charset="-120"/>
                <a:cs typeface="Times New Roman" panose="02020603050405020304" pitchFamily="18" charset="0"/>
              </a:rPr>
              <a:t>業</a:t>
            </a:r>
            <a:r>
              <a:rPr sz="2000" dirty="0">
                <a:latin typeface="Times New Roman" panose="02020603050405020304" pitchFamily="18" charset="0"/>
                <a:ea typeface="標楷體" panose="03000509000000000000" pitchFamily="65" charset="-120"/>
                <a:cs typeface="Times New Roman" panose="02020603050405020304" pitchFamily="18" charset="0"/>
              </a:rPr>
              <a:t>有限公司</a:t>
            </a:r>
          </a:p>
          <a:p>
            <a:pPr marL="12700">
              <a:lnSpc>
                <a:spcPct val="100000"/>
              </a:lnSpc>
              <a:spcBef>
                <a:spcPts val="515"/>
              </a:spcBef>
            </a:pP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各學會</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秘</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書</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處</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2160"/>
              </a:lnSpc>
              <a:spcBef>
                <a:spcPts val="520"/>
              </a:spcBef>
            </a:pP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公衛學</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會</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會</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務</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人員</a:t>
            </a:r>
            <a:r>
              <a:rPr sz="2000" b="1" u="sng" spc="15"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 </a:t>
            </a:r>
            <a:r>
              <a:rPr sz="2000" b="1" u="sng"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林明</a:t>
            </a:r>
            <a:r>
              <a:rPr sz="2000" b="1" u="sng" spc="-10"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薇</a:t>
            </a:r>
            <a:r>
              <a:rPr sz="2000" b="1" u="sng"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秘書長</a:t>
            </a:r>
            <a:r>
              <a:rPr sz="2000" b="1" u="sng" spc="280"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a:t>
            </a:r>
            <a:r>
              <a:rPr sz="2000" b="1" u="sng"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陽</a:t>
            </a:r>
            <a:r>
              <a:rPr sz="2000" b="1" u="sng" spc="-15"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明</a:t>
            </a:r>
            <a:r>
              <a:rPr sz="2000" b="1" u="sng"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大學公</a:t>
            </a:r>
            <a:r>
              <a:rPr sz="2000" b="1" u="sng" spc="-15"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衛</a:t>
            </a:r>
            <a:r>
              <a:rPr sz="2000" b="1" u="sng"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所</a:t>
            </a:r>
            <a:r>
              <a:rPr sz="2000" b="1" u="sng" spc="-15"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教</a:t>
            </a:r>
            <a:r>
              <a:rPr sz="2000" b="1" u="sng"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授</a:t>
            </a:r>
            <a:r>
              <a:rPr sz="2000" b="1" u="sng" spc="280"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范姜</a:t>
            </a:r>
            <a:r>
              <a:rPr sz="2000" b="1" spc="-15"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美</a:t>
            </a:r>
            <a:r>
              <a:rPr sz="2000" b="1"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琴秘書</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ts val="2160"/>
              </a:lnSpc>
            </a:pPr>
            <a:r>
              <a:rPr sz="2000" b="1" u="sng" spc="-505"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 </a:t>
            </a:r>
            <a:r>
              <a:rPr sz="2000" b="1" u="sng"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郭羿慧</a:t>
            </a:r>
            <a:r>
              <a:rPr sz="2000" b="1" u="sng" spc="-15"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編</a:t>
            </a:r>
            <a:r>
              <a:rPr sz="2000" b="1" u="sng" dirty="0">
                <a:solidFill>
                  <a:srgbClr val="172CF0"/>
                </a:solidFill>
                <a:uFill>
                  <a:solidFill>
                    <a:srgbClr val="172CF0"/>
                  </a:solidFill>
                </a:uFill>
                <a:latin typeface="Times New Roman" panose="02020603050405020304" pitchFamily="18" charset="0"/>
                <a:ea typeface="標楷體" panose="03000509000000000000" pitchFamily="65" charset="-120"/>
                <a:cs typeface="Times New Roman" panose="02020603050405020304" pitchFamily="18" charset="0"/>
              </a:rPr>
              <a:t>輯</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孫雅卉</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張</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瑞</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珊、林</a:t>
            </a:r>
            <a:r>
              <a:rPr sz="2000" b="1" spc="-1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柔</a:t>
            </a:r>
            <a:r>
              <a:rPr sz="2000" b="1"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香</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723" y="795985"/>
            <a:ext cx="8356600" cy="953769"/>
          </a:xfrm>
          <a:prstGeom prst="rect">
            <a:avLst/>
          </a:prstGeom>
        </p:spPr>
        <p:txBody>
          <a:bodyPr vert="horz" wrap="square" lIns="0" tIns="13335" rIns="0" bIns="0" rtlCol="0">
            <a:spAutoFit/>
          </a:bodyPr>
          <a:lstStyle/>
          <a:p>
            <a:pPr algn="ctr">
              <a:lnSpc>
                <a:spcPts val="3650"/>
              </a:lnSpc>
              <a:spcBef>
                <a:spcPts val="105"/>
              </a:spcBef>
              <a:tabLst>
                <a:tab pos="1421765" algn="l"/>
                <a:tab pos="1828800" algn="l"/>
              </a:tabLst>
            </a:pPr>
            <a:r>
              <a:rPr sz="3200" b="1" spc="-110" dirty="0" smtClean="0">
                <a:latin typeface="Times New Roman" panose="02020603050405020304" pitchFamily="18" charset="0"/>
                <a:ea typeface="標楷體" panose="03000509000000000000" pitchFamily="65" charset="-120"/>
                <a:cs typeface="Times New Roman" panose="02020603050405020304" pitchFamily="18" charset="0"/>
              </a:rPr>
              <a:t>Health</a:t>
            </a:r>
            <a:r>
              <a:rPr lang="en-US" sz="3200" b="1" spc="-110" dirty="0" smtClean="0">
                <a:latin typeface="Times New Roman" panose="02020603050405020304" pitchFamily="18" charset="0"/>
                <a:ea typeface="標楷體" panose="03000509000000000000" pitchFamily="65" charset="-120"/>
                <a:cs typeface="Times New Roman" panose="02020603050405020304" pitchFamily="18" charset="0"/>
              </a:rPr>
              <a:t> &amp; SDGs</a:t>
            </a:r>
            <a:r>
              <a:rPr lang="en-US" sz="3200" b="1" spc="-1225" dirty="0" smtClean="0">
                <a:latin typeface="Times New Roman" panose="02020603050405020304" pitchFamily="18" charset="0"/>
                <a:ea typeface="標楷體" panose="03000509000000000000" pitchFamily="65" charset="-120"/>
                <a:cs typeface="Times New Roman" panose="02020603050405020304" pitchFamily="18" charset="0"/>
              </a:rPr>
              <a:t> </a:t>
            </a:r>
            <a:r>
              <a:rPr sz="3200" b="1" spc="-1225" dirty="0">
                <a:latin typeface="Times New Roman" panose="02020603050405020304" pitchFamily="18" charset="0"/>
                <a:ea typeface="標楷體" panose="03000509000000000000" pitchFamily="65" charset="-120"/>
                <a:cs typeface="Times New Roman" panose="02020603050405020304" pitchFamily="18" charset="0"/>
              </a:rPr>
              <a:t>	</a:t>
            </a:r>
            <a:r>
              <a:rPr lang="en-US" sz="3200" b="1" spc="-1225" dirty="0" smtClean="0">
                <a:latin typeface="Times New Roman" panose="02020603050405020304" pitchFamily="18" charset="0"/>
                <a:ea typeface="標楷體" panose="03000509000000000000" pitchFamily="65" charset="-120"/>
                <a:cs typeface="Times New Roman" panose="02020603050405020304" pitchFamily="18" charset="0"/>
              </a:rPr>
              <a:t> </a:t>
            </a:r>
            <a:br>
              <a:rPr lang="en-US" sz="3200" b="1" spc="-1225" dirty="0" smtClean="0">
                <a:latin typeface="Times New Roman" panose="02020603050405020304" pitchFamily="18" charset="0"/>
                <a:ea typeface="標楷體" panose="03000509000000000000" pitchFamily="65" charset="-120"/>
                <a:cs typeface="Times New Roman" panose="02020603050405020304" pitchFamily="18" charset="0"/>
              </a:rPr>
            </a:br>
            <a:r>
              <a:rPr sz="3200" b="1" spc="10" dirty="0" smtClean="0">
                <a:latin typeface="Times New Roman" panose="02020603050405020304" pitchFamily="18" charset="0"/>
                <a:ea typeface="標楷體" panose="03000509000000000000" pitchFamily="65" charset="-120"/>
                <a:cs typeface="Times New Roman" panose="02020603050405020304" pitchFamily="18" charset="0"/>
              </a:rPr>
              <a:t>(Sustainable</a:t>
            </a:r>
            <a:r>
              <a:rPr lang="en-US" sz="3200" b="1" spc="10" dirty="0" smtClean="0">
                <a:latin typeface="Times New Roman" panose="02020603050405020304" pitchFamily="18" charset="0"/>
                <a:ea typeface="標楷體" panose="03000509000000000000" pitchFamily="65" charset="-120"/>
                <a:cs typeface="Times New Roman" panose="02020603050405020304" pitchFamily="18" charset="0"/>
              </a:rPr>
              <a:t> </a:t>
            </a:r>
            <a:r>
              <a:rPr sz="3200" b="1" spc="-310" dirty="0" smtClean="0">
                <a:latin typeface="Times New Roman" panose="02020603050405020304" pitchFamily="18" charset="0"/>
                <a:ea typeface="標楷體" panose="03000509000000000000" pitchFamily="65" charset="-120"/>
                <a:cs typeface="Times New Roman" panose="02020603050405020304" pitchFamily="18" charset="0"/>
              </a:rPr>
              <a:t>Development</a:t>
            </a:r>
            <a:r>
              <a:rPr lang="en-US" sz="3200" b="1" spc="-310" dirty="0" smtClean="0">
                <a:latin typeface="Times New Roman" panose="02020603050405020304" pitchFamily="18" charset="0"/>
                <a:ea typeface="標楷體" panose="03000509000000000000" pitchFamily="65" charset="-120"/>
                <a:cs typeface="Times New Roman" panose="02020603050405020304" pitchFamily="18" charset="0"/>
              </a:rPr>
              <a:t> </a:t>
            </a:r>
            <a:r>
              <a:rPr sz="3200" b="1" spc="-105" dirty="0" smtClean="0">
                <a:latin typeface="Times New Roman" panose="02020603050405020304" pitchFamily="18" charset="0"/>
                <a:ea typeface="標楷體" panose="03000509000000000000" pitchFamily="65" charset="-120"/>
                <a:cs typeface="Times New Roman" panose="02020603050405020304" pitchFamily="18" charset="0"/>
              </a:rPr>
              <a:t>Goals,</a:t>
            </a:r>
            <a:r>
              <a:rPr lang="en-US" sz="3200" b="1" spc="-105" dirty="0" smtClean="0">
                <a:latin typeface="Times New Roman" panose="02020603050405020304" pitchFamily="18" charset="0"/>
                <a:ea typeface="標楷體" panose="03000509000000000000" pitchFamily="65" charset="-120"/>
                <a:cs typeface="Times New Roman" panose="02020603050405020304" pitchFamily="18" charset="0"/>
              </a:rPr>
              <a:t> </a:t>
            </a:r>
            <a:r>
              <a:rPr sz="3200" b="1" spc="-105"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2016-2030</a:t>
            </a:r>
            <a:r>
              <a:rPr sz="3200" b="1" spc="-105" dirty="0">
                <a:latin typeface="Times New Roman" panose="02020603050405020304" pitchFamily="18" charset="0"/>
                <a:ea typeface="標楷體" panose="03000509000000000000" pitchFamily="65" charset="-120"/>
                <a:cs typeface="Times New Roman" panose="02020603050405020304" pitchFamily="18" charset="0"/>
              </a:rPr>
              <a:t>)</a:t>
            </a:r>
            <a:endParaRPr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2380" y="215836"/>
            <a:ext cx="1957705" cy="518795"/>
          </a:xfrm>
          <a:custGeom>
            <a:avLst/>
            <a:gdLst/>
            <a:ahLst/>
            <a:cxnLst/>
            <a:rect l="l" t="t" r="r" b="b"/>
            <a:pathLst>
              <a:path w="1957705" h="518795">
                <a:moveTo>
                  <a:pt x="0" y="518604"/>
                </a:moveTo>
                <a:lnTo>
                  <a:pt x="1957451" y="518604"/>
                </a:lnTo>
                <a:lnTo>
                  <a:pt x="1957451" y="0"/>
                </a:lnTo>
                <a:lnTo>
                  <a:pt x="0" y="0"/>
                </a:lnTo>
                <a:lnTo>
                  <a:pt x="0" y="518604"/>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p:nvPr/>
        </p:nvSpPr>
        <p:spPr>
          <a:xfrm>
            <a:off x="330200" y="294208"/>
            <a:ext cx="1038860"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大會主題</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7924800" y="6237311"/>
            <a:ext cx="1219200" cy="536575"/>
          </a:xfrm>
          <a:custGeom>
            <a:avLst/>
            <a:gdLst/>
            <a:ahLst/>
            <a:cxnLst/>
            <a:rect l="l" t="t" r="r" b="b"/>
            <a:pathLst>
              <a:path w="1219200" h="536575">
                <a:moveTo>
                  <a:pt x="0" y="535990"/>
                </a:moveTo>
                <a:lnTo>
                  <a:pt x="1219200" y="535990"/>
                </a:lnTo>
                <a:lnTo>
                  <a:pt x="1219200" y="0"/>
                </a:lnTo>
                <a:lnTo>
                  <a:pt x="0" y="0"/>
                </a:lnTo>
                <a:lnTo>
                  <a:pt x="0" y="535990"/>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p:nvPr/>
        </p:nvSpPr>
        <p:spPr>
          <a:xfrm>
            <a:off x="824677" y="2093583"/>
            <a:ext cx="7912043" cy="3910183"/>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p:nvPr/>
        </p:nvSpPr>
        <p:spPr>
          <a:xfrm>
            <a:off x="3203829" y="1980819"/>
            <a:ext cx="1728470" cy="1520190"/>
          </a:xfrm>
          <a:custGeom>
            <a:avLst/>
            <a:gdLst/>
            <a:ahLst/>
            <a:cxnLst/>
            <a:rect l="l" t="t" r="r" b="b"/>
            <a:pathLst>
              <a:path w="1728470" h="1520189">
                <a:moveTo>
                  <a:pt x="0" y="760094"/>
                </a:moveTo>
                <a:lnTo>
                  <a:pt x="1466" y="804750"/>
                </a:lnTo>
                <a:lnTo>
                  <a:pt x="5813" y="848728"/>
                </a:lnTo>
                <a:lnTo>
                  <a:pt x="12957" y="891955"/>
                </a:lnTo>
                <a:lnTo>
                  <a:pt x="22820" y="934360"/>
                </a:lnTo>
                <a:lnTo>
                  <a:pt x="35318" y="975873"/>
                </a:lnTo>
                <a:lnTo>
                  <a:pt x="50372" y="1016422"/>
                </a:lnTo>
                <a:lnTo>
                  <a:pt x="67901" y="1055935"/>
                </a:lnTo>
                <a:lnTo>
                  <a:pt x="87823" y="1094341"/>
                </a:lnTo>
                <a:lnTo>
                  <a:pt x="110057" y="1131570"/>
                </a:lnTo>
                <a:lnTo>
                  <a:pt x="134523" y="1167549"/>
                </a:lnTo>
                <a:lnTo>
                  <a:pt x="161139" y="1202207"/>
                </a:lnTo>
                <a:lnTo>
                  <a:pt x="189824" y="1235473"/>
                </a:lnTo>
                <a:lnTo>
                  <a:pt x="220498" y="1267275"/>
                </a:lnTo>
                <a:lnTo>
                  <a:pt x="253079" y="1297543"/>
                </a:lnTo>
                <a:lnTo>
                  <a:pt x="287486" y="1326204"/>
                </a:lnTo>
                <a:lnTo>
                  <a:pt x="323638" y="1353188"/>
                </a:lnTo>
                <a:lnTo>
                  <a:pt x="361455" y="1378423"/>
                </a:lnTo>
                <a:lnTo>
                  <a:pt x="400855" y="1401839"/>
                </a:lnTo>
                <a:lnTo>
                  <a:pt x="441757" y="1423362"/>
                </a:lnTo>
                <a:lnTo>
                  <a:pt x="484081" y="1442923"/>
                </a:lnTo>
                <a:lnTo>
                  <a:pt x="527744" y="1460450"/>
                </a:lnTo>
                <a:lnTo>
                  <a:pt x="572667" y="1475871"/>
                </a:lnTo>
                <a:lnTo>
                  <a:pt x="618767" y="1489116"/>
                </a:lnTo>
                <a:lnTo>
                  <a:pt x="665965" y="1500112"/>
                </a:lnTo>
                <a:lnTo>
                  <a:pt x="714179" y="1508789"/>
                </a:lnTo>
                <a:lnTo>
                  <a:pt x="763328" y="1515075"/>
                </a:lnTo>
                <a:lnTo>
                  <a:pt x="813331" y="1518899"/>
                </a:lnTo>
                <a:lnTo>
                  <a:pt x="864107" y="1520189"/>
                </a:lnTo>
                <a:lnTo>
                  <a:pt x="914884" y="1518899"/>
                </a:lnTo>
                <a:lnTo>
                  <a:pt x="964887" y="1515075"/>
                </a:lnTo>
                <a:lnTo>
                  <a:pt x="1014036" y="1508789"/>
                </a:lnTo>
                <a:lnTo>
                  <a:pt x="1062250" y="1500112"/>
                </a:lnTo>
                <a:lnTo>
                  <a:pt x="1109448" y="1489116"/>
                </a:lnTo>
                <a:lnTo>
                  <a:pt x="1155548" y="1475871"/>
                </a:lnTo>
                <a:lnTo>
                  <a:pt x="1200471" y="1460450"/>
                </a:lnTo>
                <a:lnTo>
                  <a:pt x="1244134" y="1442923"/>
                </a:lnTo>
                <a:lnTo>
                  <a:pt x="1286458" y="1423362"/>
                </a:lnTo>
                <a:lnTo>
                  <a:pt x="1327360" y="1401839"/>
                </a:lnTo>
                <a:lnTo>
                  <a:pt x="1366760" y="1378423"/>
                </a:lnTo>
                <a:lnTo>
                  <a:pt x="1404577" y="1353188"/>
                </a:lnTo>
                <a:lnTo>
                  <a:pt x="1440729" y="1326204"/>
                </a:lnTo>
                <a:lnTo>
                  <a:pt x="1475136" y="1297543"/>
                </a:lnTo>
                <a:lnTo>
                  <a:pt x="1507717" y="1267275"/>
                </a:lnTo>
                <a:lnTo>
                  <a:pt x="1538391" y="1235473"/>
                </a:lnTo>
                <a:lnTo>
                  <a:pt x="1567076" y="1202207"/>
                </a:lnTo>
                <a:lnTo>
                  <a:pt x="1593692" y="1167549"/>
                </a:lnTo>
                <a:lnTo>
                  <a:pt x="1618158" y="1131570"/>
                </a:lnTo>
                <a:lnTo>
                  <a:pt x="1640392" y="1094341"/>
                </a:lnTo>
                <a:lnTo>
                  <a:pt x="1660314" y="1055935"/>
                </a:lnTo>
                <a:lnTo>
                  <a:pt x="1677843" y="1016422"/>
                </a:lnTo>
                <a:lnTo>
                  <a:pt x="1692897" y="975873"/>
                </a:lnTo>
                <a:lnTo>
                  <a:pt x="1705395" y="934360"/>
                </a:lnTo>
                <a:lnTo>
                  <a:pt x="1715258" y="891955"/>
                </a:lnTo>
                <a:lnTo>
                  <a:pt x="1722402" y="848728"/>
                </a:lnTo>
                <a:lnTo>
                  <a:pt x="1726749" y="804750"/>
                </a:lnTo>
                <a:lnTo>
                  <a:pt x="1728216" y="760094"/>
                </a:lnTo>
                <a:lnTo>
                  <a:pt x="1726749" y="715426"/>
                </a:lnTo>
                <a:lnTo>
                  <a:pt x="1722402" y="671438"/>
                </a:lnTo>
                <a:lnTo>
                  <a:pt x="1715258" y="628202"/>
                </a:lnTo>
                <a:lnTo>
                  <a:pt x="1705395" y="585789"/>
                </a:lnTo>
                <a:lnTo>
                  <a:pt x="1692897" y="544270"/>
                </a:lnTo>
                <a:lnTo>
                  <a:pt x="1677843" y="503717"/>
                </a:lnTo>
                <a:lnTo>
                  <a:pt x="1660314" y="464200"/>
                </a:lnTo>
                <a:lnTo>
                  <a:pt x="1640392" y="425792"/>
                </a:lnTo>
                <a:lnTo>
                  <a:pt x="1618158" y="388563"/>
                </a:lnTo>
                <a:lnTo>
                  <a:pt x="1593692" y="352584"/>
                </a:lnTo>
                <a:lnTo>
                  <a:pt x="1567076" y="317927"/>
                </a:lnTo>
                <a:lnTo>
                  <a:pt x="1538391" y="284663"/>
                </a:lnTo>
                <a:lnTo>
                  <a:pt x="1507717" y="252863"/>
                </a:lnTo>
                <a:lnTo>
                  <a:pt x="1475136" y="222599"/>
                </a:lnTo>
                <a:lnTo>
                  <a:pt x="1440729" y="193941"/>
                </a:lnTo>
                <a:lnTo>
                  <a:pt x="1404577" y="166961"/>
                </a:lnTo>
                <a:lnTo>
                  <a:pt x="1366760" y="141730"/>
                </a:lnTo>
                <a:lnTo>
                  <a:pt x="1327360" y="118319"/>
                </a:lnTo>
                <a:lnTo>
                  <a:pt x="1286458" y="96800"/>
                </a:lnTo>
                <a:lnTo>
                  <a:pt x="1244134" y="77244"/>
                </a:lnTo>
                <a:lnTo>
                  <a:pt x="1200471" y="59721"/>
                </a:lnTo>
                <a:lnTo>
                  <a:pt x="1155548" y="44304"/>
                </a:lnTo>
                <a:lnTo>
                  <a:pt x="1109448" y="31063"/>
                </a:lnTo>
                <a:lnTo>
                  <a:pt x="1062250" y="20070"/>
                </a:lnTo>
                <a:lnTo>
                  <a:pt x="1014036" y="11396"/>
                </a:lnTo>
                <a:lnTo>
                  <a:pt x="964887" y="5112"/>
                </a:lnTo>
                <a:lnTo>
                  <a:pt x="914884" y="1290"/>
                </a:lnTo>
                <a:lnTo>
                  <a:pt x="864107" y="0"/>
                </a:lnTo>
                <a:lnTo>
                  <a:pt x="813331" y="1290"/>
                </a:lnTo>
                <a:lnTo>
                  <a:pt x="763328" y="5112"/>
                </a:lnTo>
                <a:lnTo>
                  <a:pt x="714179" y="11396"/>
                </a:lnTo>
                <a:lnTo>
                  <a:pt x="665965" y="20070"/>
                </a:lnTo>
                <a:lnTo>
                  <a:pt x="618767" y="31063"/>
                </a:lnTo>
                <a:lnTo>
                  <a:pt x="572667" y="44304"/>
                </a:lnTo>
                <a:lnTo>
                  <a:pt x="527744" y="59721"/>
                </a:lnTo>
                <a:lnTo>
                  <a:pt x="484081" y="77244"/>
                </a:lnTo>
                <a:lnTo>
                  <a:pt x="441757" y="96800"/>
                </a:lnTo>
                <a:lnTo>
                  <a:pt x="400855" y="118319"/>
                </a:lnTo>
                <a:lnTo>
                  <a:pt x="361455" y="141730"/>
                </a:lnTo>
                <a:lnTo>
                  <a:pt x="323638" y="166961"/>
                </a:lnTo>
                <a:lnTo>
                  <a:pt x="287486" y="193941"/>
                </a:lnTo>
                <a:lnTo>
                  <a:pt x="253079" y="222599"/>
                </a:lnTo>
                <a:lnTo>
                  <a:pt x="220498" y="252863"/>
                </a:lnTo>
                <a:lnTo>
                  <a:pt x="189824" y="284663"/>
                </a:lnTo>
                <a:lnTo>
                  <a:pt x="161139" y="317927"/>
                </a:lnTo>
                <a:lnTo>
                  <a:pt x="134523" y="352584"/>
                </a:lnTo>
                <a:lnTo>
                  <a:pt x="110057" y="388563"/>
                </a:lnTo>
                <a:lnTo>
                  <a:pt x="87823" y="425792"/>
                </a:lnTo>
                <a:lnTo>
                  <a:pt x="67901" y="464200"/>
                </a:lnTo>
                <a:lnTo>
                  <a:pt x="50372" y="503717"/>
                </a:lnTo>
                <a:lnTo>
                  <a:pt x="35318" y="544270"/>
                </a:lnTo>
                <a:lnTo>
                  <a:pt x="22820" y="585789"/>
                </a:lnTo>
                <a:lnTo>
                  <a:pt x="12957" y="628202"/>
                </a:lnTo>
                <a:lnTo>
                  <a:pt x="5813" y="671438"/>
                </a:lnTo>
                <a:lnTo>
                  <a:pt x="1466" y="715426"/>
                </a:lnTo>
                <a:lnTo>
                  <a:pt x="0" y="760094"/>
                </a:lnTo>
                <a:close/>
              </a:path>
            </a:pathLst>
          </a:custGeom>
          <a:ln w="12700">
            <a:solidFill>
              <a:srgbClr val="34487C"/>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txBox="1"/>
          <p:nvPr/>
        </p:nvSpPr>
        <p:spPr>
          <a:xfrm>
            <a:off x="8138286" y="6350914"/>
            <a:ext cx="298450" cy="299720"/>
          </a:xfrm>
          <a:prstGeom prst="rect">
            <a:avLst/>
          </a:prstGeom>
        </p:spPr>
        <p:txBody>
          <a:bodyPr vert="horz" wrap="square" lIns="0" tIns="12700" rIns="0" bIns="0" rtlCol="0">
            <a:spAutoFit/>
          </a:bodyPr>
          <a:lstStyle/>
          <a:p>
            <a:pPr marL="12700">
              <a:lnSpc>
                <a:spcPct val="100000"/>
              </a:lnSpc>
              <a:spcBef>
                <a:spcPts val="100"/>
              </a:spcBef>
            </a:pPr>
            <a:r>
              <a:rPr sz="2700" b="1" spc="-127" baseline="-7716"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1</a:t>
            </a:r>
            <a:r>
              <a:rPr sz="1200" spc="-54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2</a:t>
            </a:r>
            <a:r>
              <a:rPr sz="2700" b="1" spc="-705" baseline="-7716"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a:t>
            </a: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0</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99413"/>
            <a:ext cx="9144000" cy="5278120"/>
          </a:xfrm>
          <a:custGeom>
            <a:avLst/>
            <a:gdLst/>
            <a:ahLst/>
            <a:cxnLst/>
            <a:rect l="l" t="t" r="r" b="b"/>
            <a:pathLst>
              <a:path w="9144000" h="5278120">
                <a:moveTo>
                  <a:pt x="0" y="5277866"/>
                </a:moveTo>
                <a:lnTo>
                  <a:pt x="9144000" y="5277866"/>
                </a:lnTo>
                <a:lnTo>
                  <a:pt x="9144000" y="0"/>
                </a:lnTo>
                <a:lnTo>
                  <a:pt x="0" y="0"/>
                </a:lnTo>
                <a:lnTo>
                  <a:pt x="0" y="5277866"/>
                </a:lnTo>
                <a:close/>
              </a:path>
            </a:pathLst>
          </a:custGeom>
          <a:solidFill>
            <a:srgbClr val="8AC145"/>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0" y="0"/>
            <a:ext cx="9144000" cy="146685"/>
          </a:xfrm>
          <a:custGeom>
            <a:avLst/>
            <a:gdLst/>
            <a:ahLst/>
            <a:cxnLst/>
            <a:rect l="l" t="t" r="r" b="b"/>
            <a:pathLst>
              <a:path w="9144000" h="146685">
                <a:moveTo>
                  <a:pt x="0" y="146583"/>
                </a:moveTo>
                <a:lnTo>
                  <a:pt x="9144000" y="146583"/>
                </a:lnTo>
                <a:lnTo>
                  <a:pt x="9144000" y="0"/>
                </a:lnTo>
                <a:lnTo>
                  <a:pt x="0" y="0"/>
                </a:lnTo>
                <a:lnTo>
                  <a:pt x="0" y="146583"/>
                </a:lnTo>
                <a:close/>
              </a:path>
            </a:pathLst>
          </a:custGeom>
          <a:solidFill>
            <a:srgbClr val="699230"/>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p:nvPr/>
        </p:nvSpPr>
        <p:spPr>
          <a:xfrm>
            <a:off x="2132329" y="3389376"/>
            <a:ext cx="2162810" cy="864235"/>
          </a:xfrm>
          <a:custGeom>
            <a:avLst/>
            <a:gdLst/>
            <a:ahLst/>
            <a:cxnLst/>
            <a:rect l="l" t="t" r="r" b="b"/>
            <a:pathLst>
              <a:path w="2162810" h="864235">
                <a:moveTo>
                  <a:pt x="2018919" y="0"/>
                </a:moveTo>
                <a:lnTo>
                  <a:pt x="144018" y="0"/>
                </a:lnTo>
                <a:lnTo>
                  <a:pt x="98511" y="7345"/>
                </a:lnTo>
                <a:lnTo>
                  <a:pt x="58978" y="27797"/>
                </a:lnTo>
                <a:lnTo>
                  <a:pt x="27797" y="58978"/>
                </a:lnTo>
                <a:lnTo>
                  <a:pt x="7345" y="98511"/>
                </a:lnTo>
                <a:lnTo>
                  <a:pt x="0" y="144018"/>
                </a:lnTo>
                <a:lnTo>
                  <a:pt x="0" y="719963"/>
                </a:lnTo>
                <a:lnTo>
                  <a:pt x="7345" y="765469"/>
                </a:lnTo>
                <a:lnTo>
                  <a:pt x="27797" y="805002"/>
                </a:lnTo>
                <a:lnTo>
                  <a:pt x="58978" y="836183"/>
                </a:lnTo>
                <a:lnTo>
                  <a:pt x="98511" y="856635"/>
                </a:lnTo>
                <a:lnTo>
                  <a:pt x="144018" y="863981"/>
                </a:lnTo>
                <a:lnTo>
                  <a:pt x="2018919" y="863981"/>
                </a:lnTo>
                <a:lnTo>
                  <a:pt x="2064412" y="856635"/>
                </a:lnTo>
                <a:lnTo>
                  <a:pt x="2103913" y="836183"/>
                </a:lnTo>
                <a:lnTo>
                  <a:pt x="2135056" y="805002"/>
                </a:lnTo>
                <a:lnTo>
                  <a:pt x="2155477" y="765469"/>
                </a:lnTo>
                <a:lnTo>
                  <a:pt x="2162810" y="719963"/>
                </a:lnTo>
                <a:lnTo>
                  <a:pt x="2162810" y="144018"/>
                </a:lnTo>
                <a:lnTo>
                  <a:pt x="2155477" y="98511"/>
                </a:lnTo>
                <a:lnTo>
                  <a:pt x="2135056" y="58978"/>
                </a:lnTo>
                <a:lnTo>
                  <a:pt x="2103913" y="27797"/>
                </a:lnTo>
                <a:lnTo>
                  <a:pt x="2064412" y="7345"/>
                </a:lnTo>
                <a:lnTo>
                  <a:pt x="2018919" y="0"/>
                </a:lnTo>
                <a:close/>
              </a:path>
            </a:pathLst>
          </a:custGeom>
          <a:solidFill>
            <a:srgbClr val="DD804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2132329" y="3389376"/>
            <a:ext cx="2162810" cy="864235"/>
          </a:xfrm>
          <a:custGeom>
            <a:avLst/>
            <a:gdLst/>
            <a:ahLst/>
            <a:cxnLst/>
            <a:rect l="l" t="t" r="r" b="b"/>
            <a:pathLst>
              <a:path w="2162810" h="864235">
                <a:moveTo>
                  <a:pt x="0" y="144018"/>
                </a:moveTo>
                <a:lnTo>
                  <a:pt x="7345" y="98511"/>
                </a:lnTo>
                <a:lnTo>
                  <a:pt x="27797" y="58978"/>
                </a:lnTo>
                <a:lnTo>
                  <a:pt x="58978" y="27797"/>
                </a:lnTo>
                <a:lnTo>
                  <a:pt x="98511" y="7345"/>
                </a:lnTo>
                <a:lnTo>
                  <a:pt x="144018" y="0"/>
                </a:lnTo>
                <a:lnTo>
                  <a:pt x="2018919" y="0"/>
                </a:lnTo>
                <a:lnTo>
                  <a:pt x="2064412" y="7345"/>
                </a:lnTo>
                <a:lnTo>
                  <a:pt x="2103913" y="27797"/>
                </a:lnTo>
                <a:lnTo>
                  <a:pt x="2135056" y="58978"/>
                </a:lnTo>
                <a:lnTo>
                  <a:pt x="2155477" y="98511"/>
                </a:lnTo>
                <a:lnTo>
                  <a:pt x="2162810" y="144018"/>
                </a:lnTo>
                <a:lnTo>
                  <a:pt x="2162810" y="719963"/>
                </a:lnTo>
                <a:lnTo>
                  <a:pt x="2155477" y="765469"/>
                </a:lnTo>
                <a:lnTo>
                  <a:pt x="2135056" y="805002"/>
                </a:lnTo>
                <a:lnTo>
                  <a:pt x="2103913" y="836183"/>
                </a:lnTo>
                <a:lnTo>
                  <a:pt x="2064412" y="856635"/>
                </a:lnTo>
                <a:lnTo>
                  <a:pt x="2018919" y="863981"/>
                </a:lnTo>
                <a:lnTo>
                  <a:pt x="144018" y="863981"/>
                </a:lnTo>
                <a:lnTo>
                  <a:pt x="98511" y="856635"/>
                </a:lnTo>
                <a:lnTo>
                  <a:pt x="58978" y="836183"/>
                </a:lnTo>
                <a:lnTo>
                  <a:pt x="27797" y="805002"/>
                </a:lnTo>
                <a:lnTo>
                  <a:pt x="7345" y="765469"/>
                </a:lnTo>
                <a:lnTo>
                  <a:pt x="0" y="719963"/>
                </a:lnTo>
                <a:lnTo>
                  <a:pt x="0" y="144018"/>
                </a:lnTo>
                <a:close/>
              </a:path>
            </a:pathLst>
          </a:custGeom>
          <a:ln w="19050">
            <a:solidFill>
              <a:srgbClr val="FFFFFF"/>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txBox="1"/>
          <p:nvPr/>
        </p:nvSpPr>
        <p:spPr>
          <a:xfrm>
            <a:off x="2415285" y="3526028"/>
            <a:ext cx="1169035"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衛生福利部 薛瑞元次長</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p:nvPr/>
        </p:nvSpPr>
        <p:spPr>
          <a:xfrm>
            <a:off x="2078101" y="1779777"/>
            <a:ext cx="2162810" cy="864235"/>
          </a:xfrm>
          <a:custGeom>
            <a:avLst/>
            <a:gdLst/>
            <a:ahLst/>
            <a:cxnLst/>
            <a:rect l="l" t="t" r="r" b="b"/>
            <a:pathLst>
              <a:path w="2162810" h="864235">
                <a:moveTo>
                  <a:pt x="2018791" y="0"/>
                </a:moveTo>
                <a:lnTo>
                  <a:pt x="144018" y="0"/>
                </a:lnTo>
                <a:lnTo>
                  <a:pt x="98511" y="7333"/>
                </a:lnTo>
                <a:lnTo>
                  <a:pt x="58978" y="27761"/>
                </a:lnTo>
                <a:lnTo>
                  <a:pt x="27797" y="58923"/>
                </a:lnTo>
                <a:lnTo>
                  <a:pt x="7345" y="98462"/>
                </a:lnTo>
                <a:lnTo>
                  <a:pt x="0" y="144018"/>
                </a:lnTo>
                <a:lnTo>
                  <a:pt x="0" y="719836"/>
                </a:lnTo>
                <a:lnTo>
                  <a:pt x="7345" y="765342"/>
                </a:lnTo>
                <a:lnTo>
                  <a:pt x="27797" y="804875"/>
                </a:lnTo>
                <a:lnTo>
                  <a:pt x="58978" y="836056"/>
                </a:lnTo>
                <a:lnTo>
                  <a:pt x="98511" y="856508"/>
                </a:lnTo>
                <a:lnTo>
                  <a:pt x="144018" y="863854"/>
                </a:lnTo>
                <a:lnTo>
                  <a:pt x="2018791" y="863854"/>
                </a:lnTo>
                <a:lnTo>
                  <a:pt x="2064347" y="856508"/>
                </a:lnTo>
                <a:lnTo>
                  <a:pt x="2103886" y="836056"/>
                </a:lnTo>
                <a:lnTo>
                  <a:pt x="2135048" y="804875"/>
                </a:lnTo>
                <a:lnTo>
                  <a:pt x="2155476" y="765342"/>
                </a:lnTo>
                <a:lnTo>
                  <a:pt x="2162810" y="719836"/>
                </a:lnTo>
                <a:lnTo>
                  <a:pt x="2162810" y="144018"/>
                </a:lnTo>
                <a:lnTo>
                  <a:pt x="2155476" y="98462"/>
                </a:lnTo>
                <a:lnTo>
                  <a:pt x="2135048" y="58923"/>
                </a:lnTo>
                <a:lnTo>
                  <a:pt x="2103886" y="27761"/>
                </a:lnTo>
                <a:lnTo>
                  <a:pt x="2064347" y="7333"/>
                </a:lnTo>
                <a:lnTo>
                  <a:pt x="2018791" y="0"/>
                </a:lnTo>
                <a:close/>
              </a:path>
            </a:pathLst>
          </a:custGeom>
          <a:solidFill>
            <a:srgbClr val="942CC8"/>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p:nvPr/>
        </p:nvSpPr>
        <p:spPr>
          <a:xfrm>
            <a:off x="2078101" y="1779777"/>
            <a:ext cx="2162810" cy="864235"/>
          </a:xfrm>
          <a:custGeom>
            <a:avLst/>
            <a:gdLst/>
            <a:ahLst/>
            <a:cxnLst/>
            <a:rect l="l" t="t" r="r" b="b"/>
            <a:pathLst>
              <a:path w="2162810" h="864235">
                <a:moveTo>
                  <a:pt x="0" y="144018"/>
                </a:moveTo>
                <a:lnTo>
                  <a:pt x="7345" y="98462"/>
                </a:lnTo>
                <a:lnTo>
                  <a:pt x="27797" y="58923"/>
                </a:lnTo>
                <a:lnTo>
                  <a:pt x="58978" y="27761"/>
                </a:lnTo>
                <a:lnTo>
                  <a:pt x="98511" y="7333"/>
                </a:lnTo>
                <a:lnTo>
                  <a:pt x="144018" y="0"/>
                </a:lnTo>
                <a:lnTo>
                  <a:pt x="2018791" y="0"/>
                </a:lnTo>
                <a:lnTo>
                  <a:pt x="2064347" y="7333"/>
                </a:lnTo>
                <a:lnTo>
                  <a:pt x="2103886" y="27761"/>
                </a:lnTo>
                <a:lnTo>
                  <a:pt x="2135048" y="58923"/>
                </a:lnTo>
                <a:lnTo>
                  <a:pt x="2155476" y="98462"/>
                </a:lnTo>
                <a:lnTo>
                  <a:pt x="2162810" y="144018"/>
                </a:lnTo>
                <a:lnTo>
                  <a:pt x="2162810" y="719836"/>
                </a:lnTo>
                <a:lnTo>
                  <a:pt x="2155476" y="765342"/>
                </a:lnTo>
                <a:lnTo>
                  <a:pt x="2135048" y="804875"/>
                </a:lnTo>
                <a:lnTo>
                  <a:pt x="2103886" y="836056"/>
                </a:lnTo>
                <a:lnTo>
                  <a:pt x="2064347" y="856508"/>
                </a:lnTo>
                <a:lnTo>
                  <a:pt x="2018791" y="863854"/>
                </a:lnTo>
                <a:lnTo>
                  <a:pt x="144018" y="863854"/>
                </a:lnTo>
                <a:lnTo>
                  <a:pt x="98511" y="856508"/>
                </a:lnTo>
                <a:lnTo>
                  <a:pt x="58978" y="836056"/>
                </a:lnTo>
                <a:lnTo>
                  <a:pt x="27797" y="804875"/>
                </a:lnTo>
                <a:lnTo>
                  <a:pt x="7345" y="765342"/>
                </a:lnTo>
                <a:lnTo>
                  <a:pt x="0" y="719836"/>
                </a:lnTo>
                <a:lnTo>
                  <a:pt x="0" y="144018"/>
                </a:lnTo>
                <a:close/>
              </a:path>
            </a:pathLst>
          </a:custGeom>
          <a:ln w="19050">
            <a:solidFill>
              <a:srgbClr val="FFFFFF"/>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p:nvPr/>
        </p:nvSpPr>
        <p:spPr>
          <a:xfrm>
            <a:off x="2120264" y="1821929"/>
            <a:ext cx="2078989" cy="779780"/>
          </a:xfrm>
          <a:custGeom>
            <a:avLst/>
            <a:gdLst/>
            <a:ahLst/>
            <a:cxnLst/>
            <a:rect l="l" t="t" r="r" b="b"/>
            <a:pathLst>
              <a:path w="2078989" h="779780">
                <a:moveTo>
                  <a:pt x="0" y="779538"/>
                </a:moveTo>
                <a:lnTo>
                  <a:pt x="2078609" y="779538"/>
                </a:lnTo>
                <a:lnTo>
                  <a:pt x="2078609" y="0"/>
                </a:lnTo>
                <a:lnTo>
                  <a:pt x="0" y="0"/>
                </a:lnTo>
                <a:lnTo>
                  <a:pt x="0" y="779538"/>
                </a:lnTo>
                <a:close/>
              </a:path>
            </a:pathLst>
          </a:custGeom>
          <a:solidFill>
            <a:srgbClr val="942CC8"/>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object 10"/>
          <p:cNvSpPr txBox="1"/>
          <p:nvPr/>
        </p:nvSpPr>
        <p:spPr>
          <a:xfrm>
            <a:off x="2234564" y="1916048"/>
            <a:ext cx="1168400" cy="57404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DFDFD"/>
                </a:solidFill>
                <a:latin typeface="Times New Roman" panose="02020603050405020304" pitchFamily="18" charset="0"/>
                <a:ea typeface="標楷體" panose="03000509000000000000" pitchFamily="65" charset="-120"/>
                <a:cs typeface="Times New Roman" panose="02020603050405020304" pitchFamily="18" charset="0"/>
              </a:rPr>
              <a:t>監察院</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ct val="100000"/>
              </a:lnSpc>
            </a:pPr>
            <a:r>
              <a:rPr sz="1800" b="1" dirty="0">
                <a:solidFill>
                  <a:srgbClr val="FDFDFD"/>
                </a:solidFill>
                <a:latin typeface="Times New Roman" panose="02020603050405020304" pitchFamily="18" charset="0"/>
                <a:ea typeface="標楷體" panose="03000509000000000000" pitchFamily="65" charset="-120"/>
                <a:cs typeface="Times New Roman" panose="02020603050405020304" pitchFamily="18" charset="0"/>
              </a:rPr>
              <a:t>張博雅院長</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object 11"/>
          <p:cNvSpPr/>
          <p:nvPr/>
        </p:nvSpPr>
        <p:spPr>
          <a:xfrm>
            <a:off x="4845939" y="3282696"/>
            <a:ext cx="2163445" cy="864235"/>
          </a:xfrm>
          <a:custGeom>
            <a:avLst/>
            <a:gdLst/>
            <a:ahLst/>
            <a:cxnLst/>
            <a:rect l="l" t="t" r="r" b="b"/>
            <a:pathLst>
              <a:path w="2163445" h="864235">
                <a:moveTo>
                  <a:pt x="2018918" y="0"/>
                </a:moveTo>
                <a:lnTo>
                  <a:pt x="144018" y="0"/>
                </a:lnTo>
                <a:lnTo>
                  <a:pt x="98511" y="7345"/>
                </a:lnTo>
                <a:lnTo>
                  <a:pt x="58978" y="27797"/>
                </a:lnTo>
                <a:lnTo>
                  <a:pt x="27797" y="58978"/>
                </a:lnTo>
                <a:lnTo>
                  <a:pt x="7345" y="98511"/>
                </a:lnTo>
                <a:lnTo>
                  <a:pt x="0" y="144017"/>
                </a:lnTo>
                <a:lnTo>
                  <a:pt x="0" y="719962"/>
                </a:lnTo>
                <a:lnTo>
                  <a:pt x="7345" y="765469"/>
                </a:lnTo>
                <a:lnTo>
                  <a:pt x="27797" y="805002"/>
                </a:lnTo>
                <a:lnTo>
                  <a:pt x="58978" y="836183"/>
                </a:lnTo>
                <a:lnTo>
                  <a:pt x="98511" y="856635"/>
                </a:lnTo>
                <a:lnTo>
                  <a:pt x="144018" y="863980"/>
                </a:lnTo>
                <a:lnTo>
                  <a:pt x="2018918" y="863980"/>
                </a:lnTo>
                <a:lnTo>
                  <a:pt x="2064425" y="856635"/>
                </a:lnTo>
                <a:lnTo>
                  <a:pt x="2103958" y="836183"/>
                </a:lnTo>
                <a:lnTo>
                  <a:pt x="2135139" y="805002"/>
                </a:lnTo>
                <a:lnTo>
                  <a:pt x="2155591" y="765469"/>
                </a:lnTo>
                <a:lnTo>
                  <a:pt x="2162937" y="719962"/>
                </a:lnTo>
                <a:lnTo>
                  <a:pt x="2162937" y="144017"/>
                </a:lnTo>
                <a:lnTo>
                  <a:pt x="2155591" y="98511"/>
                </a:lnTo>
                <a:lnTo>
                  <a:pt x="2135139" y="58978"/>
                </a:lnTo>
                <a:lnTo>
                  <a:pt x="2103958" y="27797"/>
                </a:lnTo>
                <a:lnTo>
                  <a:pt x="2064425" y="7345"/>
                </a:lnTo>
                <a:lnTo>
                  <a:pt x="2018918" y="0"/>
                </a:lnTo>
                <a:close/>
              </a:path>
            </a:pathLst>
          </a:custGeom>
          <a:solidFill>
            <a:srgbClr val="3CA823"/>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object 12"/>
          <p:cNvSpPr/>
          <p:nvPr/>
        </p:nvSpPr>
        <p:spPr>
          <a:xfrm>
            <a:off x="4845939" y="3282696"/>
            <a:ext cx="2163445" cy="864235"/>
          </a:xfrm>
          <a:custGeom>
            <a:avLst/>
            <a:gdLst/>
            <a:ahLst/>
            <a:cxnLst/>
            <a:rect l="l" t="t" r="r" b="b"/>
            <a:pathLst>
              <a:path w="2163445" h="864235">
                <a:moveTo>
                  <a:pt x="0" y="144017"/>
                </a:moveTo>
                <a:lnTo>
                  <a:pt x="7345" y="98511"/>
                </a:lnTo>
                <a:lnTo>
                  <a:pt x="27797" y="58978"/>
                </a:lnTo>
                <a:lnTo>
                  <a:pt x="58978" y="27797"/>
                </a:lnTo>
                <a:lnTo>
                  <a:pt x="98511" y="7345"/>
                </a:lnTo>
                <a:lnTo>
                  <a:pt x="144018" y="0"/>
                </a:lnTo>
                <a:lnTo>
                  <a:pt x="2018918" y="0"/>
                </a:lnTo>
                <a:lnTo>
                  <a:pt x="2064425" y="7345"/>
                </a:lnTo>
                <a:lnTo>
                  <a:pt x="2103958" y="27797"/>
                </a:lnTo>
                <a:lnTo>
                  <a:pt x="2135139" y="58978"/>
                </a:lnTo>
                <a:lnTo>
                  <a:pt x="2155591" y="98511"/>
                </a:lnTo>
                <a:lnTo>
                  <a:pt x="2162937" y="144017"/>
                </a:lnTo>
                <a:lnTo>
                  <a:pt x="2162937" y="719962"/>
                </a:lnTo>
                <a:lnTo>
                  <a:pt x="2155591" y="765469"/>
                </a:lnTo>
                <a:lnTo>
                  <a:pt x="2135139" y="805002"/>
                </a:lnTo>
                <a:lnTo>
                  <a:pt x="2103958" y="836183"/>
                </a:lnTo>
                <a:lnTo>
                  <a:pt x="2064425" y="856635"/>
                </a:lnTo>
                <a:lnTo>
                  <a:pt x="2018918" y="863980"/>
                </a:lnTo>
                <a:lnTo>
                  <a:pt x="144018" y="863980"/>
                </a:lnTo>
                <a:lnTo>
                  <a:pt x="98511" y="856635"/>
                </a:lnTo>
                <a:lnTo>
                  <a:pt x="58978" y="836183"/>
                </a:lnTo>
                <a:lnTo>
                  <a:pt x="27797" y="805002"/>
                </a:lnTo>
                <a:lnTo>
                  <a:pt x="7345" y="765469"/>
                </a:lnTo>
                <a:lnTo>
                  <a:pt x="0" y="719962"/>
                </a:lnTo>
                <a:lnTo>
                  <a:pt x="0" y="144017"/>
                </a:lnTo>
                <a:close/>
              </a:path>
            </a:pathLst>
          </a:custGeom>
          <a:ln w="19050">
            <a:solidFill>
              <a:srgbClr val="FFFFFF"/>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object 13"/>
          <p:cNvSpPr txBox="1"/>
          <p:nvPr/>
        </p:nvSpPr>
        <p:spPr>
          <a:xfrm>
            <a:off x="4912867" y="3419347"/>
            <a:ext cx="1854200" cy="546735"/>
          </a:xfrm>
          <a:prstGeom prst="rect">
            <a:avLst/>
          </a:prstGeom>
        </p:spPr>
        <p:txBody>
          <a:bodyPr vert="horz" wrap="square" lIns="0" tIns="43815" rIns="0" bIns="0" rtlCol="0">
            <a:spAutoFit/>
          </a:bodyPr>
          <a:lstStyle/>
          <a:p>
            <a:pPr marL="12700" marR="5080">
              <a:lnSpc>
                <a:spcPts val="1939"/>
              </a:lnSpc>
              <a:spcBef>
                <a:spcPts val="345"/>
              </a:spcBef>
            </a:pPr>
            <a:r>
              <a:rPr sz="18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高雄市政府衛生局 黃志中局長</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object 14"/>
          <p:cNvSpPr txBox="1">
            <a:spLocks noGrp="1"/>
          </p:cNvSpPr>
          <p:nvPr>
            <p:ph type="title"/>
          </p:nvPr>
        </p:nvSpPr>
        <p:spPr>
          <a:xfrm>
            <a:off x="4153027" y="305181"/>
            <a:ext cx="839469"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貴賓</a:t>
            </a:r>
            <a:endParaRPr sz="3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object 15"/>
          <p:cNvSpPr/>
          <p:nvPr/>
        </p:nvSpPr>
        <p:spPr>
          <a:xfrm>
            <a:off x="576491" y="1434338"/>
            <a:ext cx="1327658" cy="1419860"/>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object 16"/>
          <p:cNvSpPr/>
          <p:nvPr/>
        </p:nvSpPr>
        <p:spPr>
          <a:xfrm>
            <a:off x="7263892" y="3160902"/>
            <a:ext cx="1236497" cy="1309751"/>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object 17"/>
          <p:cNvSpPr/>
          <p:nvPr/>
        </p:nvSpPr>
        <p:spPr>
          <a:xfrm>
            <a:off x="7225918" y="1503172"/>
            <a:ext cx="1201712" cy="1282064"/>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object 18"/>
          <p:cNvSpPr/>
          <p:nvPr/>
        </p:nvSpPr>
        <p:spPr>
          <a:xfrm>
            <a:off x="4845939" y="1803145"/>
            <a:ext cx="2163445" cy="864235"/>
          </a:xfrm>
          <a:custGeom>
            <a:avLst/>
            <a:gdLst/>
            <a:ahLst/>
            <a:cxnLst/>
            <a:rect l="l" t="t" r="r" b="b"/>
            <a:pathLst>
              <a:path w="2163445" h="864235">
                <a:moveTo>
                  <a:pt x="2018918" y="0"/>
                </a:moveTo>
                <a:lnTo>
                  <a:pt x="144018" y="0"/>
                </a:lnTo>
                <a:lnTo>
                  <a:pt x="98511" y="7345"/>
                </a:lnTo>
                <a:lnTo>
                  <a:pt x="58978" y="27797"/>
                </a:lnTo>
                <a:lnTo>
                  <a:pt x="27797" y="58978"/>
                </a:lnTo>
                <a:lnTo>
                  <a:pt x="7345" y="98511"/>
                </a:lnTo>
                <a:lnTo>
                  <a:pt x="0" y="144017"/>
                </a:lnTo>
                <a:lnTo>
                  <a:pt x="0" y="719836"/>
                </a:lnTo>
                <a:lnTo>
                  <a:pt x="7345" y="765391"/>
                </a:lnTo>
                <a:lnTo>
                  <a:pt x="27797" y="804930"/>
                </a:lnTo>
                <a:lnTo>
                  <a:pt x="58978" y="836092"/>
                </a:lnTo>
                <a:lnTo>
                  <a:pt x="98511" y="856520"/>
                </a:lnTo>
                <a:lnTo>
                  <a:pt x="144018" y="863853"/>
                </a:lnTo>
                <a:lnTo>
                  <a:pt x="2018918" y="863853"/>
                </a:lnTo>
                <a:lnTo>
                  <a:pt x="2064425" y="856520"/>
                </a:lnTo>
                <a:lnTo>
                  <a:pt x="2103958" y="836092"/>
                </a:lnTo>
                <a:lnTo>
                  <a:pt x="2135139" y="804930"/>
                </a:lnTo>
                <a:lnTo>
                  <a:pt x="2155591" y="765391"/>
                </a:lnTo>
                <a:lnTo>
                  <a:pt x="2162937" y="719836"/>
                </a:lnTo>
                <a:lnTo>
                  <a:pt x="2162937" y="144017"/>
                </a:lnTo>
                <a:lnTo>
                  <a:pt x="2155591" y="98511"/>
                </a:lnTo>
                <a:lnTo>
                  <a:pt x="2135139" y="58978"/>
                </a:lnTo>
                <a:lnTo>
                  <a:pt x="2103958" y="27797"/>
                </a:lnTo>
                <a:lnTo>
                  <a:pt x="2064425" y="7345"/>
                </a:lnTo>
                <a:lnTo>
                  <a:pt x="2018918" y="0"/>
                </a:lnTo>
                <a:close/>
              </a:path>
            </a:pathLst>
          </a:custGeom>
          <a:solidFill>
            <a:srgbClr val="EBC58B"/>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object 19"/>
          <p:cNvSpPr/>
          <p:nvPr/>
        </p:nvSpPr>
        <p:spPr>
          <a:xfrm>
            <a:off x="4845939" y="1803145"/>
            <a:ext cx="2163445" cy="864235"/>
          </a:xfrm>
          <a:custGeom>
            <a:avLst/>
            <a:gdLst/>
            <a:ahLst/>
            <a:cxnLst/>
            <a:rect l="l" t="t" r="r" b="b"/>
            <a:pathLst>
              <a:path w="2163445" h="864235">
                <a:moveTo>
                  <a:pt x="0" y="144017"/>
                </a:moveTo>
                <a:lnTo>
                  <a:pt x="7345" y="98511"/>
                </a:lnTo>
                <a:lnTo>
                  <a:pt x="27797" y="58978"/>
                </a:lnTo>
                <a:lnTo>
                  <a:pt x="58978" y="27797"/>
                </a:lnTo>
                <a:lnTo>
                  <a:pt x="98511" y="7345"/>
                </a:lnTo>
                <a:lnTo>
                  <a:pt x="144018" y="0"/>
                </a:lnTo>
                <a:lnTo>
                  <a:pt x="2018918" y="0"/>
                </a:lnTo>
                <a:lnTo>
                  <a:pt x="2064425" y="7345"/>
                </a:lnTo>
                <a:lnTo>
                  <a:pt x="2103958" y="27797"/>
                </a:lnTo>
                <a:lnTo>
                  <a:pt x="2135139" y="58978"/>
                </a:lnTo>
                <a:lnTo>
                  <a:pt x="2155591" y="98511"/>
                </a:lnTo>
                <a:lnTo>
                  <a:pt x="2162937" y="144017"/>
                </a:lnTo>
                <a:lnTo>
                  <a:pt x="2162937" y="719836"/>
                </a:lnTo>
                <a:lnTo>
                  <a:pt x="2155591" y="765391"/>
                </a:lnTo>
                <a:lnTo>
                  <a:pt x="2135139" y="804930"/>
                </a:lnTo>
                <a:lnTo>
                  <a:pt x="2103958" y="836092"/>
                </a:lnTo>
                <a:lnTo>
                  <a:pt x="2064425" y="856520"/>
                </a:lnTo>
                <a:lnTo>
                  <a:pt x="2018918" y="863853"/>
                </a:lnTo>
                <a:lnTo>
                  <a:pt x="144018" y="863853"/>
                </a:lnTo>
                <a:lnTo>
                  <a:pt x="98511" y="856520"/>
                </a:lnTo>
                <a:lnTo>
                  <a:pt x="58978" y="836092"/>
                </a:lnTo>
                <a:lnTo>
                  <a:pt x="27797" y="804930"/>
                </a:lnTo>
                <a:lnTo>
                  <a:pt x="7345" y="765391"/>
                </a:lnTo>
                <a:lnTo>
                  <a:pt x="0" y="719836"/>
                </a:lnTo>
                <a:lnTo>
                  <a:pt x="0" y="144017"/>
                </a:lnTo>
                <a:close/>
              </a:path>
            </a:pathLst>
          </a:custGeom>
          <a:ln w="19050">
            <a:solidFill>
              <a:srgbClr val="FFFFFF"/>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object 20"/>
          <p:cNvSpPr/>
          <p:nvPr/>
        </p:nvSpPr>
        <p:spPr>
          <a:xfrm>
            <a:off x="4960111" y="1922729"/>
            <a:ext cx="1974214" cy="624840"/>
          </a:xfrm>
          <a:custGeom>
            <a:avLst/>
            <a:gdLst/>
            <a:ahLst/>
            <a:cxnLst/>
            <a:rect l="l" t="t" r="r" b="b"/>
            <a:pathLst>
              <a:path w="1974215" h="624839">
                <a:moveTo>
                  <a:pt x="0" y="624763"/>
                </a:moveTo>
                <a:lnTo>
                  <a:pt x="1974088" y="624763"/>
                </a:lnTo>
                <a:lnTo>
                  <a:pt x="1974088" y="0"/>
                </a:lnTo>
                <a:lnTo>
                  <a:pt x="0" y="0"/>
                </a:lnTo>
                <a:lnTo>
                  <a:pt x="0" y="624763"/>
                </a:lnTo>
                <a:close/>
              </a:path>
            </a:pathLst>
          </a:custGeom>
          <a:solidFill>
            <a:srgbClr val="EBC58B"/>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object 21"/>
          <p:cNvSpPr txBox="1"/>
          <p:nvPr/>
        </p:nvSpPr>
        <p:spPr>
          <a:xfrm>
            <a:off x="4998846" y="1939544"/>
            <a:ext cx="1397000" cy="546735"/>
          </a:xfrm>
          <a:prstGeom prst="rect">
            <a:avLst/>
          </a:prstGeom>
        </p:spPr>
        <p:txBody>
          <a:bodyPr vert="horz" wrap="square" lIns="0" tIns="43815" rIns="0" bIns="0" rtlCol="0">
            <a:spAutoFit/>
          </a:bodyPr>
          <a:lstStyle/>
          <a:p>
            <a:pPr marL="12700" marR="5080">
              <a:lnSpc>
                <a:spcPts val="1939"/>
              </a:lnSpc>
              <a:spcBef>
                <a:spcPts val="345"/>
              </a:spcBef>
            </a:pPr>
            <a:r>
              <a:rPr sz="18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高雄醫學大學 劉景寬校長</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object 22"/>
          <p:cNvSpPr/>
          <p:nvPr/>
        </p:nvSpPr>
        <p:spPr>
          <a:xfrm>
            <a:off x="576491" y="3171189"/>
            <a:ext cx="1327658" cy="1401699"/>
          </a:xfrm>
          <a:prstGeom prst="rect">
            <a:avLst/>
          </a:prstGeom>
          <a:blipFill>
            <a:blip r:embed="rId5"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object 23"/>
          <p:cNvSpPr txBox="1"/>
          <p:nvPr/>
        </p:nvSpPr>
        <p:spPr>
          <a:xfrm>
            <a:off x="546303" y="5321934"/>
            <a:ext cx="7108190" cy="57404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panose="02020603050405020304" pitchFamily="18" charset="0"/>
                <a:ea typeface="標楷體" panose="03000509000000000000" pitchFamily="65" charset="-120"/>
                <a:cs typeface="Times New Roman" panose="02020603050405020304" pitchFamily="18" charset="0"/>
              </a:rPr>
              <a:t>感謝：所有審查委員、籌備人員、</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694055">
              <a:lnSpc>
                <a:spcPct val="100000"/>
              </a:lnSpc>
            </a:pPr>
            <a:r>
              <a:rPr sz="1800" dirty="0">
                <a:latin typeface="Times New Roman" panose="02020603050405020304" pitchFamily="18" charset="0"/>
                <a:ea typeface="標楷體" panose="03000509000000000000" pitchFamily="65" charset="-120"/>
                <a:cs typeface="Times New Roman" panose="02020603050405020304" pitchFamily="18" charset="0"/>
              </a:rPr>
              <a:t>聯合年會主持人、主講人、報告人、海報發表人、會員、與會者</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3305" y="980643"/>
            <a:ext cx="5969000" cy="574675"/>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panose="02020603050405020304" pitchFamily="18" charset="0"/>
                <a:ea typeface="標楷體" panose="03000509000000000000" pitchFamily="65" charset="-120"/>
                <a:cs typeface="Times New Roman" panose="02020603050405020304" pitchFamily="18" charset="0"/>
              </a:rPr>
              <a:t>公衛聯合年會近五年與會人數</a:t>
            </a:r>
          </a:p>
        </p:txBody>
      </p:sp>
      <p:sp>
        <p:nvSpPr>
          <p:cNvPr id="3" name="object 3"/>
          <p:cNvSpPr/>
          <p:nvPr/>
        </p:nvSpPr>
        <p:spPr>
          <a:xfrm>
            <a:off x="8147304" y="4332732"/>
            <a:ext cx="318770" cy="0"/>
          </a:xfrm>
          <a:custGeom>
            <a:avLst/>
            <a:gdLst/>
            <a:ahLst/>
            <a:cxnLst/>
            <a:rect l="l" t="t" r="r" b="b"/>
            <a:pathLst>
              <a:path w="318770">
                <a:moveTo>
                  <a:pt x="0" y="0"/>
                </a:moveTo>
                <a:lnTo>
                  <a:pt x="318516"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p:nvPr/>
        </p:nvSpPr>
        <p:spPr>
          <a:xfrm>
            <a:off x="7089647" y="4332732"/>
            <a:ext cx="635635" cy="0"/>
          </a:xfrm>
          <a:custGeom>
            <a:avLst/>
            <a:gdLst/>
            <a:ahLst/>
            <a:cxnLst/>
            <a:rect l="l" t="t" r="r" b="b"/>
            <a:pathLst>
              <a:path w="635634">
                <a:moveTo>
                  <a:pt x="0" y="0"/>
                </a:moveTo>
                <a:lnTo>
                  <a:pt x="63550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6030467" y="4332732"/>
            <a:ext cx="635635" cy="0"/>
          </a:xfrm>
          <a:custGeom>
            <a:avLst/>
            <a:gdLst/>
            <a:ahLst/>
            <a:cxnLst/>
            <a:rect l="l" t="t" r="r" b="b"/>
            <a:pathLst>
              <a:path w="635634">
                <a:moveTo>
                  <a:pt x="0" y="0"/>
                </a:moveTo>
                <a:lnTo>
                  <a:pt x="63550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p:nvPr/>
        </p:nvSpPr>
        <p:spPr>
          <a:xfrm>
            <a:off x="4971288" y="4332732"/>
            <a:ext cx="635635" cy="0"/>
          </a:xfrm>
          <a:custGeom>
            <a:avLst/>
            <a:gdLst/>
            <a:ahLst/>
            <a:cxnLst/>
            <a:rect l="l" t="t" r="r" b="b"/>
            <a:pathLst>
              <a:path w="635635">
                <a:moveTo>
                  <a:pt x="0" y="0"/>
                </a:moveTo>
                <a:lnTo>
                  <a:pt x="63550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p:nvPr/>
        </p:nvSpPr>
        <p:spPr>
          <a:xfrm>
            <a:off x="3913632" y="4332732"/>
            <a:ext cx="634365" cy="0"/>
          </a:xfrm>
          <a:custGeom>
            <a:avLst/>
            <a:gdLst/>
            <a:ahLst/>
            <a:cxnLst/>
            <a:rect l="l" t="t" r="r" b="b"/>
            <a:pathLst>
              <a:path w="634364">
                <a:moveTo>
                  <a:pt x="0" y="0"/>
                </a:moveTo>
                <a:lnTo>
                  <a:pt x="633983"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p:nvPr/>
        </p:nvSpPr>
        <p:spPr>
          <a:xfrm>
            <a:off x="2854451" y="4332732"/>
            <a:ext cx="635635" cy="0"/>
          </a:xfrm>
          <a:custGeom>
            <a:avLst/>
            <a:gdLst/>
            <a:ahLst/>
            <a:cxnLst/>
            <a:rect l="l" t="t" r="r" b="b"/>
            <a:pathLst>
              <a:path w="635635">
                <a:moveTo>
                  <a:pt x="0" y="0"/>
                </a:moveTo>
                <a:lnTo>
                  <a:pt x="63550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p:nvPr/>
        </p:nvSpPr>
        <p:spPr>
          <a:xfrm>
            <a:off x="2113788" y="4332732"/>
            <a:ext cx="317500" cy="0"/>
          </a:xfrm>
          <a:custGeom>
            <a:avLst/>
            <a:gdLst/>
            <a:ahLst/>
            <a:cxnLst/>
            <a:rect l="l" t="t" r="r" b="b"/>
            <a:pathLst>
              <a:path w="317500">
                <a:moveTo>
                  <a:pt x="0" y="0"/>
                </a:moveTo>
                <a:lnTo>
                  <a:pt x="316992"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object 10"/>
          <p:cNvSpPr/>
          <p:nvPr/>
        </p:nvSpPr>
        <p:spPr>
          <a:xfrm>
            <a:off x="8147304" y="3422903"/>
            <a:ext cx="318770" cy="0"/>
          </a:xfrm>
          <a:custGeom>
            <a:avLst/>
            <a:gdLst/>
            <a:ahLst/>
            <a:cxnLst/>
            <a:rect l="l" t="t" r="r" b="b"/>
            <a:pathLst>
              <a:path w="318770">
                <a:moveTo>
                  <a:pt x="0" y="0"/>
                </a:moveTo>
                <a:lnTo>
                  <a:pt x="318516"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object 11"/>
          <p:cNvSpPr/>
          <p:nvPr/>
        </p:nvSpPr>
        <p:spPr>
          <a:xfrm>
            <a:off x="7089647" y="3422903"/>
            <a:ext cx="635635" cy="0"/>
          </a:xfrm>
          <a:custGeom>
            <a:avLst/>
            <a:gdLst/>
            <a:ahLst/>
            <a:cxnLst/>
            <a:rect l="l" t="t" r="r" b="b"/>
            <a:pathLst>
              <a:path w="635634">
                <a:moveTo>
                  <a:pt x="0" y="0"/>
                </a:moveTo>
                <a:lnTo>
                  <a:pt x="63550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object 12"/>
          <p:cNvSpPr/>
          <p:nvPr/>
        </p:nvSpPr>
        <p:spPr>
          <a:xfrm>
            <a:off x="2113788" y="3422903"/>
            <a:ext cx="4552315" cy="0"/>
          </a:xfrm>
          <a:custGeom>
            <a:avLst/>
            <a:gdLst/>
            <a:ahLst/>
            <a:cxnLst/>
            <a:rect l="l" t="t" r="r" b="b"/>
            <a:pathLst>
              <a:path w="4552315">
                <a:moveTo>
                  <a:pt x="0" y="0"/>
                </a:moveTo>
                <a:lnTo>
                  <a:pt x="45521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object 13"/>
          <p:cNvSpPr/>
          <p:nvPr/>
        </p:nvSpPr>
        <p:spPr>
          <a:xfrm>
            <a:off x="2113788" y="2511551"/>
            <a:ext cx="6352540" cy="0"/>
          </a:xfrm>
          <a:custGeom>
            <a:avLst/>
            <a:gdLst/>
            <a:ahLst/>
            <a:cxnLst/>
            <a:rect l="l" t="t" r="r" b="b"/>
            <a:pathLst>
              <a:path w="6352540">
                <a:moveTo>
                  <a:pt x="0" y="0"/>
                </a:moveTo>
                <a:lnTo>
                  <a:pt x="6352032"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object 14"/>
          <p:cNvSpPr/>
          <p:nvPr/>
        </p:nvSpPr>
        <p:spPr>
          <a:xfrm>
            <a:off x="2430779" y="3677411"/>
            <a:ext cx="424180" cy="1567180"/>
          </a:xfrm>
          <a:custGeom>
            <a:avLst/>
            <a:gdLst/>
            <a:ahLst/>
            <a:cxnLst/>
            <a:rect l="l" t="t" r="r" b="b"/>
            <a:pathLst>
              <a:path w="424180" h="1567179">
                <a:moveTo>
                  <a:pt x="423671" y="0"/>
                </a:moveTo>
                <a:lnTo>
                  <a:pt x="0" y="0"/>
                </a:lnTo>
                <a:lnTo>
                  <a:pt x="0" y="1566672"/>
                </a:lnTo>
                <a:lnTo>
                  <a:pt x="423671" y="1566672"/>
                </a:lnTo>
                <a:lnTo>
                  <a:pt x="423671"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object 15"/>
          <p:cNvSpPr/>
          <p:nvPr/>
        </p:nvSpPr>
        <p:spPr>
          <a:xfrm>
            <a:off x="3489959" y="3913632"/>
            <a:ext cx="424180" cy="1330960"/>
          </a:xfrm>
          <a:custGeom>
            <a:avLst/>
            <a:gdLst/>
            <a:ahLst/>
            <a:cxnLst/>
            <a:rect l="l" t="t" r="r" b="b"/>
            <a:pathLst>
              <a:path w="424179" h="1330960">
                <a:moveTo>
                  <a:pt x="423672" y="0"/>
                </a:moveTo>
                <a:lnTo>
                  <a:pt x="0" y="0"/>
                </a:lnTo>
                <a:lnTo>
                  <a:pt x="0" y="1330452"/>
                </a:lnTo>
                <a:lnTo>
                  <a:pt x="423672" y="1330452"/>
                </a:lnTo>
                <a:lnTo>
                  <a:pt x="423672"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object 16"/>
          <p:cNvSpPr/>
          <p:nvPr/>
        </p:nvSpPr>
        <p:spPr>
          <a:xfrm>
            <a:off x="4547615" y="3695700"/>
            <a:ext cx="424180" cy="1548765"/>
          </a:xfrm>
          <a:custGeom>
            <a:avLst/>
            <a:gdLst/>
            <a:ahLst/>
            <a:cxnLst/>
            <a:rect l="l" t="t" r="r" b="b"/>
            <a:pathLst>
              <a:path w="424179" h="1548764">
                <a:moveTo>
                  <a:pt x="423672" y="0"/>
                </a:moveTo>
                <a:lnTo>
                  <a:pt x="0" y="0"/>
                </a:lnTo>
                <a:lnTo>
                  <a:pt x="0" y="1548384"/>
                </a:lnTo>
                <a:lnTo>
                  <a:pt x="423672" y="1548384"/>
                </a:lnTo>
                <a:lnTo>
                  <a:pt x="423672"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object 17"/>
          <p:cNvSpPr/>
          <p:nvPr/>
        </p:nvSpPr>
        <p:spPr>
          <a:xfrm>
            <a:off x="5606796" y="3422903"/>
            <a:ext cx="424180" cy="1821180"/>
          </a:xfrm>
          <a:custGeom>
            <a:avLst/>
            <a:gdLst/>
            <a:ahLst/>
            <a:cxnLst/>
            <a:rect l="l" t="t" r="r" b="b"/>
            <a:pathLst>
              <a:path w="424179" h="1821179">
                <a:moveTo>
                  <a:pt x="423671" y="0"/>
                </a:moveTo>
                <a:lnTo>
                  <a:pt x="0" y="0"/>
                </a:lnTo>
                <a:lnTo>
                  <a:pt x="0" y="1821180"/>
                </a:lnTo>
                <a:lnTo>
                  <a:pt x="423671" y="1821180"/>
                </a:lnTo>
                <a:lnTo>
                  <a:pt x="423671"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object 18"/>
          <p:cNvSpPr/>
          <p:nvPr/>
        </p:nvSpPr>
        <p:spPr>
          <a:xfrm>
            <a:off x="6665976" y="3054095"/>
            <a:ext cx="424180" cy="2190115"/>
          </a:xfrm>
          <a:custGeom>
            <a:avLst/>
            <a:gdLst/>
            <a:ahLst/>
            <a:cxnLst/>
            <a:rect l="l" t="t" r="r" b="b"/>
            <a:pathLst>
              <a:path w="424179" h="2190115">
                <a:moveTo>
                  <a:pt x="423672" y="0"/>
                </a:moveTo>
                <a:lnTo>
                  <a:pt x="0" y="0"/>
                </a:lnTo>
                <a:lnTo>
                  <a:pt x="0" y="2189988"/>
                </a:lnTo>
                <a:lnTo>
                  <a:pt x="423672" y="2189988"/>
                </a:lnTo>
                <a:lnTo>
                  <a:pt x="423672"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object 19"/>
          <p:cNvSpPr/>
          <p:nvPr/>
        </p:nvSpPr>
        <p:spPr>
          <a:xfrm>
            <a:off x="7725156" y="2875788"/>
            <a:ext cx="422275" cy="2368550"/>
          </a:xfrm>
          <a:custGeom>
            <a:avLst/>
            <a:gdLst/>
            <a:ahLst/>
            <a:cxnLst/>
            <a:rect l="l" t="t" r="r" b="b"/>
            <a:pathLst>
              <a:path w="422275" h="2368550">
                <a:moveTo>
                  <a:pt x="422148" y="0"/>
                </a:moveTo>
                <a:lnTo>
                  <a:pt x="0" y="0"/>
                </a:lnTo>
                <a:lnTo>
                  <a:pt x="0" y="2368296"/>
                </a:lnTo>
                <a:lnTo>
                  <a:pt x="422148" y="2368296"/>
                </a:lnTo>
                <a:lnTo>
                  <a:pt x="422148"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object 20"/>
          <p:cNvSpPr/>
          <p:nvPr/>
        </p:nvSpPr>
        <p:spPr>
          <a:xfrm>
            <a:off x="2113788" y="5244084"/>
            <a:ext cx="6352540" cy="0"/>
          </a:xfrm>
          <a:custGeom>
            <a:avLst/>
            <a:gdLst/>
            <a:ahLst/>
            <a:cxnLst/>
            <a:rect l="l" t="t" r="r" b="b"/>
            <a:pathLst>
              <a:path w="6352540">
                <a:moveTo>
                  <a:pt x="0" y="0"/>
                </a:moveTo>
                <a:lnTo>
                  <a:pt x="6352032"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object 21"/>
          <p:cNvSpPr/>
          <p:nvPr/>
        </p:nvSpPr>
        <p:spPr>
          <a:xfrm>
            <a:off x="2113788" y="5244084"/>
            <a:ext cx="0" cy="82550"/>
          </a:xfrm>
          <a:custGeom>
            <a:avLst/>
            <a:gdLst/>
            <a:ahLst/>
            <a:cxnLst/>
            <a:rect l="l" t="t" r="r" b="b"/>
            <a:pathLst>
              <a:path h="82550">
                <a:moveTo>
                  <a:pt x="0" y="0"/>
                </a:moveTo>
                <a:lnTo>
                  <a:pt x="0" y="82295"/>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object 22"/>
          <p:cNvSpPr/>
          <p:nvPr/>
        </p:nvSpPr>
        <p:spPr>
          <a:xfrm>
            <a:off x="3171444" y="5244084"/>
            <a:ext cx="0" cy="82550"/>
          </a:xfrm>
          <a:custGeom>
            <a:avLst/>
            <a:gdLst/>
            <a:ahLst/>
            <a:cxnLst/>
            <a:rect l="l" t="t" r="r" b="b"/>
            <a:pathLst>
              <a:path h="82550">
                <a:moveTo>
                  <a:pt x="0" y="0"/>
                </a:moveTo>
                <a:lnTo>
                  <a:pt x="0" y="82295"/>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object 23"/>
          <p:cNvSpPr/>
          <p:nvPr/>
        </p:nvSpPr>
        <p:spPr>
          <a:xfrm>
            <a:off x="4230623" y="5244084"/>
            <a:ext cx="0" cy="82550"/>
          </a:xfrm>
          <a:custGeom>
            <a:avLst/>
            <a:gdLst/>
            <a:ahLst/>
            <a:cxnLst/>
            <a:rect l="l" t="t" r="r" b="b"/>
            <a:pathLst>
              <a:path h="82550">
                <a:moveTo>
                  <a:pt x="0" y="0"/>
                </a:moveTo>
                <a:lnTo>
                  <a:pt x="0" y="82295"/>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object 24"/>
          <p:cNvSpPr/>
          <p:nvPr/>
        </p:nvSpPr>
        <p:spPr>
          <a:xfrm>
            <a:off x="5289803" y="5244084"/>
            <a:ext cx="0" cy="82550"/>
          </a:xfrm>
          <a:custGeom>
            <a:avLst/>
            <a:gdLst/>
            <a:ahLst/>
            <a:cxnLst/>
            <a:rect l="l" t="t" r="r" b="b"/>
            <a:pathLst>
              <a:path h="82550">
                <a:moveTo>
                  <a:pt x="0" y="0"/>
                </a:moveTo>
                <a:lnTo>
                  <a:pt x="0" y="82295"/>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object 25"/>
          <p:cNvSpPr/>
          <p:nvPr/>
        </p:nvSpPr>
        <p:spPr>
          <a:xfrm>
            <a:off x="6347459" y="5244084"/>
            <a:ext cx="0" cy="82550"/>
          </a:xfrm>
          <a:custGeom>
            <a:avLst/>
            <a:gdLst/>
            <a:ahLst/>
            <a:cxnLst/>
            <a:rect l="l" t="t" r="r" b="b"/>
            <a:pathLst>
              <a:path h="82550">
                <a:moveTo>
                  <a:pt x="0" y="0"/>
                </a:moveTo>
                <a:lnTo>
                  <a:pt x="0" y="82295"/>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object 26"/>
          <p:cNvSpPr/>
          <p:nvPr/>
        </p:nvSpPr>
        <p:spPr>
          <a:xfrm>
            <a:off x="7406640" y="5244084"/>
            <a:ext cx="0" cy="82550"/>
          </a:xfrm>
          <a:custGeom>
            <a:avLst/>
            <a:gdLst/>
            <a:ahLst/>
            <a:cxnLst/>
            <a:rect l="l" t="t" r="r" b="b"/>
            <a:pathLst>
              <a:path h="82550">
                <a:moveTo>
                  <a:pt x="0" y="0"/>
                </a:moveTo>
                <a:lnTo>
                  <a:pt x="0" y="82295"/>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object 27"/>
          <p:cNvSpPr/>
          <p:nvPr/>
        </p:nvSpPr>
        <p:spPr>
          <a:xfrm>
            <a:off x="8465819" y="5244084"/>
            <a:ext cx="0" cy="82550"/>
          </a:xfrm>
          <a:custGeom>
            <a:avLst/>
            <a:gdLst/>
            <a:ahLst/>
            <a:cxnLst/>
            <a:rect l="l" t="t" r="r" b="b"/>
            <a:pathLst>
              <a:path h="82550">
                <a:moveTo>
                  <a:pt x="0" y="0"/>
                </a:moveTo>
                <a:lnTo>
                  <a:pt x="0" y="82295"/>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object 28"/>
          <p:cNvSpPr txBox="1"/>
          <p:nvPr/>
        </p:nvSpPr>
        <p:spPr>
          <a:xfrm>
            <a:off x="3459860" y="3434283"/>
            <a:ext cx="482600"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730</a:t>
            </a:r>
            <a:endParaRPr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object 29"/>
          <p:cNvSpPr txBox="1"/>
          <p:nvPr/>
        </p:nvSpPr>
        <p:spPr>
          <a:xfrm>
            <a:off x="4518786" y="3215766"/>
            <a:ext cx="4826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850</a:t>
            </a:r>
            <a:endParaRPr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object 30"/>
          <p:cNvSpPr txBox="1"/>
          <p:nvPr/>
        </p:nvSpPr>
        <p:spPr>
          <a:xfrm>
            <a:off x="5501385" y="2942335"/>
            <a:ext cx="6350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1000</a:t>
            </a:r>
            <a:endParaRPr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object 31"/>
          <p:cNvSpPr txBox="1"/>
          <p:nvPr/>
        </p:nvSpPr>
        <p:spPr>
          <a:xfrm>
            <a:off x="6560311" y="2574163"/>
            <a:ext cx="6350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1202</a:t>
            </a:r>
            <a:endParaRPr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object 32"/>
          <p:cNvSpPr txBox="1"/>
          <p:nvPr/>
        </p:nvSpPr>
        <p:spPr>
          <a:xfrm>
            <a:off x="7358103" y="2386946"/>
            <a:ext cx="1094740" cy="382797"/>
          </a:xfrm>
          <a:prstGeom prst="rect">
            <a:avLst/>
          </a:prstGeom>
        </p:spPr>
        <p:txBody>
          <a:bodyPr vert="horz" wrap="square" lIns="0" tIns="13335" rIns="0" bIns="0" rtlCol="0">
            <a:spAutoFit/>
          </a:bodyPr>
          <a:lstStyle/>
          <a:p>
            <a:pPr marL="12700" algn="ctr">
              <a:lnSpc>
                <a:spcPct val="100000"/>
              </a:lnSpc>
              <a:spcBef>
                <a:spcPts val="105"/>
              </a:spcBef>
            </a:pPr>
            <a:r>
              <a:rPr sz="2400" b="1" spc="-110" dirty="0" smtClean="0">
                <a:solidFill>
                  <a:srgbClr val="3CA823"/>
                </a:solidFill>
                <a:latin typeface="Times New Roman" panose="02020603050405020304" pitchFamily="18" charset="0"/>
                <a:ea typeface="標楷體" panose="03000509000000000000" pitchFamily="65" charset="-120"/>
                <a:cs typeface="Times New Roman" panose="02020603050405020304" pitchFamily="18" charset="0"/>
              </a:rPr>
              <a:t>13</a:t>
            </a:r>
            <a:r>
              <a:rPr lang="en-US" sz="2400" b="1" spc="-110" dirty="0" smtClean="0">
                <a:solidFill>
                  <a:srgbClr val="3CA823"/>
                </a:solidFill>
                <a:latin typeface="Times New Roman" panose="02020603050405020304" pitchFamily="18" charset="0"/>
                <a:ea typeface="標楷體" panose="03000509000000000000" pitchFamily="65" charset="-120"/>
                <a:cs typeface="Times New Roman" panose="02020603050405020304" pitchFamily="18" charset="0"/>
              </a:rPr>
              <a:t>6</a:t>
            </a:r>
            <a:r>
              <a:rPr lang="en-US" altLang="zh-TW" sz="2400" b="1" spc="-110" dirty="0" smtClean="0">
                <a:solidFill>
                  <a:srgbClr val="3CA823"/>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spc="-110" dirty="0" smtClean="0">
                <a:solidFill>
                  <a:srgbClr val="3CA823"/>
                </a:solidFill>
                <a:latin typeface="Times New Roman" panose="02020603050405020304" pitchFamily="18" charset="0"/>
                <a:ea typeface="標楷體" panose="03000509000000000000" pitchFamily="65" charset="-120"/>
                <a:cs typeface="Times New Roman" panose="02020603050405020304" pitchFamily="18" charset="0"/>
              </a:rPr>
              <a:t> </a:t>
            </a:r>
            <a:endParaRPr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object 33"/>
          <p:cNvSpPr txBox="1"/>
          <p:nvPr/>
        </p:nvSpPr>
        <p:spPr>
          <a:xfrm>
            <a:off x="1257680" y="3197428"/>
            <a:ext cx="1626235" cy="391795"/>
          </a:xfrm>
          <a:prstGeom prst="rect">
            <a:avLst/>
          </a:prstGeom>
        </p:spPr>
        <p:txBody>
          <a:bodyPr vert="horz" wrap="square" lIns="0" tIns="12700" rIns="0" bIns="0" rtlCol="0">
            <a:spAutoFit/>
          </a:bodyPr>
          <a:lstStyle/>
          <a:p>
            <a:pPr marL="12700">
              <a:lnSpc>
                <a:spcPct val="100000"/>
              </a:lnSpc>
              <a:spcBef>
                <a:spcPts val="100"/>
              </a:spcBef>
              <a:tabLst>
                <a:tab pos="1155700" algn="l"/>
              </a:tabLst>
            </a:pPr>
            <a:r>
              <a:rPr sz="2400" spc="-5"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100</a:t>
            </a:r>
            <a:r>
              <a:rPr sz="24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0	</a:t>
            </a:r>
            <a:r>
              <a:rPr sz="24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860</a:t>
            </a:r>
            <a:endParaRPr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object 34"/>
          <p:cNvSpPr txBox="1"/>
          <p:nvPr/>
        </p:nvSpPr>
        <p:spPr>
          <a:xfrm>
            <a:off x="1257680" y="2286076"/>
            <a:ext cx="635000"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1500</a:t>
            </a:r>
            <a:endParaRPr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object 35"/>
          <p:cNvSpPr txBox="1"/>
          <p:nvPr/>
        </p:nvSpPr>
        <p:spPr>
          <a:xfrm>
            <a:off x="1410080" y="4108780"/>
            <a:ext cx="6845300" cy="163634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500</a:t>
            </a:r>
            <a:endParaRPr sz="2400">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pPr>
            <a:endParaRPr sz="2400">
              <a:latin typeface="Times New Roman" panose="02020603050405020304" pitchFamily="18" charset="0"/>
              <a:ea typeface="標楷體" panose="03000509000000000000" pitchFamily="65" charset="-120"/>
              <a:cs typeface="Times New Roman" panose="02020603050405020304" pitchFamily="18" charset="0"/>
            </a:endParaRPr>
          </a:p>
          <a:p>
            <a:pPr marL="317500">
              <a:lnSpc>
                <a:spcPts val="2680"/>
              </a:lnSpc>
              <a:spcBef>
                <a:spcPts val="1535"/>
              </a:spcBef>
            </a:pPr>
            <a:r>
              <a:rPr sz="24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0</a:t>
            </a:r>
            <a:endParaRPr sz="2400">
              <a:latin typeface="Times New Roman" panose="02020603050405020304" pitchFamily="18" charset="0"/>
              <a:ea typeface="標楷體" panose="03000509000000000000" pitchFamily="65" charset="-120"/>
              <a:cs typeface="Times New Roman" panose="02020603050405020304" pitchFamily="18" charset="0"/>
            </a:endParaRPr>
          </a:p>
          <a:p>
            <a:pPr marL="928369">
              <a:lnSpc>
                <a:spcPts val="2680"/>
              </a:lnSpc>
              <a:tabLst>
                <a:tab pos="1986914" algn="l"/>
                <a:tab pos="3045460" algn="l"/>
                <a:tab pos="4104640" algn="l"/>
                <a:tab pos="5163820" algn="l"/>
                <a:tab pos="6222365" algn="l"/>
              </a:tabLst>
            </a:pPr>
            <a:r>
              <a:rPr sz="24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2012	2013	2014	2015	2016	2017</a:t>
            </a:r>
            <a:endParaRPr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object 36"/>
          <p:cNvSpPr/>
          <p:nvPr/>
        </p:nvSpPr>
        <p:spPr>
          <a:xfrm>
            <a:off x="7226807" y="2101595"/>
            <a:ext cx="114300" cy="114300"/>
          </a:xfrm>
          <a:custGeom>
            <a:avLst/>
            <a:gdLst/>
            <a:ahLst/>
            <a:cxnLst/>
            <a:rect l="l" t="t" r="r" b="b"/>
            <a:pathLst>
              <a:path w="114300" h="114300">
                <a:moveTo>
                  <a:pt x="0" y="114300"/>
                </a:moveTo>
                <a:lnTo>
                  <a:pt x="114300" y="114300"/>
                </a:lnTo>
                <a:lnTo>
                  <a:pt x="114300" y="0"/>
                </a:lnTo>
                <a:lnTo>
                  <a:pt x="0" y="0"/>
                </a:lnTo>
                <a:lnTo>
                  <a:pt x="0" y="11430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object 37"/>
          <p:cNvSpPr txBox="1"/>
          <p:nvPr/>
        </p:nvSpPr>
        <p:spPr>
          <a:xfrm>
            <a:off x="7382382" y="2006345"/>
            <a:ext cx="104394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與會人數</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8" name="object 38"/>
          <p:cNvSpPr/>
          <p:nvPr/>
        </p:nvSpPr>
        <p:spPr>
          <a:xfrm>
            <a:off x="2380" y="215836"/>
            <a:ext cx="1957705" cy="518795"/>
          </a:xfrm>
          <a:custGeom>
            <a:avLst/>
            <a:gdLst/>
            <a:ahLst/>
            <a:cxnLst/>
            <a:rect l="l" t="t" r="r" b="b"/>
            <a:pathLst>
              <a:path w="1957705" h="518795">
                <a:moveTo>
                  <a:pt x="0" y="518604"/>
                </a:moveTo>
                <a:lnTo>
                  <a:pt x="1957451" y="518604"/>
                </a:lnTo>
                <a:lnTo>
                  <a:pt x="1957451" y="0"/>
                </a:lnTo>
                <a:lnTo>
                  <a:pt x="0" y="0"/>
                </a:lnTo>
                <a:lnTo>
                  <a:pt x="0" y="518604"/>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 name="object 39"/>
          <p:cNvSpPr txBox="1"/>
          <p:nvPr/>
        </p:nvSpPr>
        <p:spPr>
          <a:xfrm>
            <a:off x="258267" y="294208"/>
            <a:ext cx="1037590"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年會參與</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0" name="object 40"/>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object 41"/>
          <p:cNvSpPr txBox="1"/>
          <p:nvPr/>
        </p:nvSpPr>
        <p:spPr>
          <a:xfrm>
            <a:off x="8333358" y="6427114"/>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4</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406" y="980643"/>
            <a:ext cx="5511800" cy="574675"/>
          </a:xfrm>
          <a:prstGeom prst="rect">
            <a:avLst/>
          </a:prstGeom>
        </p:spPr>
        <p:txBody>
          <a:bodyPr vert="horz" wrap="square" lIns="0" tIns="12700" rIns="0" bIns="0" rtlCol="0">
            <a:spAutoFit/>
          </a:bodyPr>
          <a:lstStyle/>
          <a:p>
            <a:pPr marL="12700">
              <a:lnSpc>
                <a:spcPct val="100000"/>
              </a:lnSpc>
              <a:spcBef>
                <a:spcPts val="100"/>
              </a:spcBef>
            </a:pPr>
            <a:r>
              <a:rPr sz="3600" spc="-5" dirty="0">
                <a:latin typeface="Times New Roman" panose="02020603050405020304" pitchFamily="18" charset="0"/>
                <a:ea typeface="標楷體" panose="03000509000000000000" pitchFamily="65" charset="-120"/>
                <a:cs typeface="Times New Roman" panose="02020603050405020304" pitchFamily="18" charset="0"/>
              </a:rPr>
              <a:t>公衛聯合年會歷年發表篇數</a:t>
            </a:r>
            <a:endParaRPr sz="36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2380" y="215836"/>
            <a:ext cx="1957705" cy="518795"/>
          </a:xfrm>
          <a:custGeom>
            <a:avLst/>
            <a:gdLst/>
            <a:ahLst/>
            <a:cxnLst/>
            <a:rect l="l" t="t" r="r" b="b"/>
            <a:pathLst>
              <a:path w="1957705" h="518795">
                <a:moveTo>
                  <a:pt x="0" y="518604"/>
                </a:moveTo>
                <a:lnTo>
                  <a:pt x="1957451" y="518604"/>
                </a:lnTo>
                <a:lnTo>
                  <a:pt x="1957451" y="0"/>
                </a:lnTo>
                <a:lnTo>
                  <a:pt x="0" y="0"/>
                </a:lnTo>
                <a:lnTo>
                  <a:pt x="0" y="518604"/>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a:spLocks noGrp="1"/>
          </p:cNvSpPr>
          <p:nvPr>
            <p:ph type="title"/>
          </p:nvPr>
        </p:nvSpPr>
        <p:spPr>
          <a:xfrm>
            <a:off x="330200" y="294208"/>
            <a:ext cx="1545590"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年會發表篇數</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p:nvPr/>
        </p:nvSpPr>
        <p:spPr>
          <a:xfrm>
            <a:off x="8275319" y="4882896"/>
            <a:ext cx="218440" cy="0"/>
          </a:xfrm>
          <a:custGeom>
            <a:avLst/>
            <a:gdLst/>
            <a:ahLst/>
            <a:cxnLst/>
            <a:rect l="l" t="t" r="r" b="b"/>
            <a:pathLst>
              <a:path w="218440">
                <a:moveTo>
                  <a:pt x="0" y="0"/>
                </a:moveTo>
                <a:lnTo>
                  <a:pt x="217931"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p:nvPr/>
        </p:nvSpPr>
        <p:spPr>
          <a:xfrm>
            <a:off x="7255764" y="4882896"/>
            <a:ext cx="437515" cy="0"/>
          </a:xfrm>
          <a:custGeom>
            <a:avLst/>
            <a:gdLst/>
            <a:ahLst/>
            <a:cxnLst/>
            <a:rect l="l" t="t" r="r" b="b"/>
            <a:pathLst>
              <a:path w="437515">
                <a:moveTo>
                  <a:pt x="0" y="0"/>
                </a:moveTo>
                <a:lnTo>
                  <a:pt x="43738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p:nvPr/>
        </p:nvSpPr>
        <p:spPr>
          <a:xfrm>
            <a:off x="6236208" y="4882896"/>
            <a:ext cx="437515" cy="0"/>
          </a:xfrm>
          <a:custGeom>
            <a:avLst/>
            <a:gdLst/>
            <a:ahLst/>
            <a:cxnLst/>
            <a:rect l="l" t="t" r="r" b="b"/>
            <a:pathLst>
              <a:path w="437515">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p:nvPr/>
        </p:nvSpPr>
        <p:spPr>
          <a:xfrm>
            <a:off x="5216652" y="4882896"/>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object 10"/>
          <p:cNvSpPr/>
          <p:nvPr/>
        </p:nvSpPr>
        <p:spPr>
          <a:xfrm>
            <a:off x="4197096" y="4882896"/>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object 11"/>
          <p:cNvSpPr/>
          <p:nvPr/>
        </p:nvSpPr>
        <p:spPr>
          <a:xfrm>
            <a:off x="3177539" y="4882896"/>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object 12"/>
          <p:cNvSpPr/>
          <p:nvPr/>
        </p:nvSpPr>
        <p:spPr>
          <a:xfrm>
            <a:off x="2157983" y="4882896"/>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object 13"/>
          <p:cNvSpPr/>
          <p:nvPr/>
        </p:nvSpPr>
        <p:spPr>
          <a:xfrm>
            <a:off x="1356360" y="4882896"/>
            <a:ext cx="219710" cy="0"/>
          </a:xfrm>
          <a:custGeom>
            <a:avLst/>
            <a:gdLst/>
            <a:ahLst/>
            <a:cxnLst/>
            <a:rect l="l" t="t" r="r" b="b"/>
            <a:pathLst>
              <a:path w="219709">
                <a:moveTo>
                  <a:pt x="0" y="0"/>
                </a:moveTo>
                <a:lnTo>
                  <a:pt x="219456"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object 14"/>
          <p:cNvSpPr/>
          <p:nvPr/>
        </p:nvSpPr>
        <p:spPr>
          <a:xfrm>
            <a:off x="8275319" y="4524755"/>
            <a:ext cx="218440" cy="0"/>
          </a:xfrm>
          <a:custGeom>
            <a:avLst/>
            <a:gdLst/>
            <a:ahLst/>
            <a:cxnLst/>
            <a:rect l="l" t="t" r="r" b="b"/>
            <a:pathLst>
              <a:path w="218440">
                <a:moveTo>
                  <a:pt x="0" y="0"/>
                </a:moveTo>
                <a:lnTo>
                  <a:pt x="217931"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object 15"/>
          <p:cNvSpPr/>
          <p:nvPr/>
        </p:nvSpPr>
        <p:spPr>
          <a:xfrm>
            <a:off x="7255764" y="4524755"/>
            <a:ext cx="437515" cy="0"/>
          </a:xfrm>
          <a:custGeom>
            <a:avLst/>
            <a:gdLst/>
            <a:ahLst/>
            <a:cxnLst/>
            <a:rect l="l" t="t" r="r" b="b"/>
            <a:pathLst>
              <a:path w="437515">
                <a:moveTo>
                  <a:pt x="0" y="0"/>
                </a:moveTo>
                <a:lnTo>
                  <a:pt x="43738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object 16"/>
          <p:cNvSpPr/>
          <p:nvPr/>
        </p:nvSpPr>
        <p:spPr>
          <a:xfrm>
            <a:off x="6236208" y="4524755"/>
            <a:ext cx="437515" cy="0"/>
          </a:xfrm>
          <a:custGeom>
            <a:avLst/>
            <a:gdLst/>
            <a:ahLst/>
            <a:cxnLst/>
            <a:rect l="l" t="t" r="r" b="b"/>
            <a:pathLst>
              <a:path w="437515">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object 17"/>
          <p:cNvSpPr/>
          <p:nvPr/>
        </p:nvSpPr>
        <p:spPr>
          <a:xfrm>
            <a:off x="5216652" y="4524755"/>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object 18"/>
          <p:cNvSpPr/>
          <p:nvPr/>
        </p:nvSpPr>
        <p:spPr>
          <a:xfrm>
            <a:off x="4197096" y="4524755"/>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object 19"/>
          <p:cNvSpPr/>
          <p:nvPr/>
        </p:nvSpPr>
        <p:spPr>
          <a:xfrm>
            <a:off x="3177539" y="4524755"/>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object 20"/>
          <p:cNvSpPr/>
          <p:nvPr/>
        </p:nvSpPr>
        <p:spPr>
          <a:xfrm>
            <a:off x="2157983" y="4524755"/>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object 21"/>
          <p:cNvSpPr/>
          <p:nvPr/>
        </p:nvSpPr>
        <p:spPr>
          <a:xfrm>
            <a:off x="1356360" y="4524755"/>
            <a:ext cx="219710" cy="0"/>
          </a:xfrm>
          <a:custGeom>
            <a:avLst/>
            <a:gdLst/>
            <a:ahLst/>
            <a:cxnLst/>
            <a:rect l="l" t="t" r="r" b="b"/>
            <a:pathLst>
              <a:path w="219709">
                <a:moveTo>
                  <a:pt x="0" y="0"/>
                </a:moveTo>
                <a:lnTo>
                  <a:pt x="219456"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object 22"/>
          <p:cNvSpPr/>
          <p:nvPr/>
        </p:nvSpPr>
        <p:spPr>
          <a:xfrm>
            <a:off x="8275319" y="4168140"/>
            <a:ext cx="218440" cy="0"/>
          </a:xfrm>
          <a:custGeom>
            <a:avLst/>
            <a:gdLst/>
            <a:ahLst/>
            <a:cxnLst/>
            <a:rect l="l" t="t" r="r" b="b"/>
            <a:pathLst>
              <a:path w="218440">
                <a:moveTo>
                  <a:pt x="0" y="0"/>
                </a:moveTo>
                <a:lnTo>
                  <a:pt x="217931"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object 23"/>
          <p:cNvSpPr/>
          <p:nvPr/>
        </p:nvSpPr>
        <p:spPr>
          <a:xfrm>
            <a:off x="7255764" y="4168140"/>
            <a:ext cx="437515" cy="0"/>
          </a:xfrm>
          <a:custGeom>
            <a:avLst/>
            <a:gdLst/>
            <a:ahLst/>
            <a:cxnLst/>
            <a:rect l="l" t="t" r="r" b="b"/>
            <a:pathLst>
              <a:path w="437515">
                <a:moveTo>
                  <a:pt x="0" y="0"/>
                </a:moveTo>
                <a:lnTo>
                  <a:pt x="43738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object 24"/>
          <p:cNvSpPr/>
          <p:nvPr/>
        </p:nvSpPr>
        <p:spPr>
          <a:xfrm>
            <a:off x="6236208" y="4168140"/>
            <a:ext cx="437515" cy="0"/>
          </a:xfrm>
          <a:custGeom>
            <a:avLst/>
            <a:gdLst/>
            <a:ahLst/>
            <a:cxnLst/>
            <a:rect l="l" t="t" r="r" b="b"/>
            <a:pathLst>
              <a:path w="437515">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object 25"/>
          <p:cNvSpPr/>
          <p:nvPr/>
        </p:nvSpPr>
        <p:spPr>
          <a:xfrm>
            <a:off x="5216652" y="4168140"/>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object 26"/>
          <p:cNvSpPr/>
          <p:nvPr/>
        </p:nvSpPr>
        <p:spPr>
          <a:xfrm>
            <a:off x="4197096" y="4168140"/>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object 27"/>
          <p:cNvSpPr/>
          <p:nvPr/>
        </p:nvSpPr>
        <p:spPr>
          <a:xfrm>
            <a:off x="3177539" y="4168140"/>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object 28"/>
          <p:cNvSpPr/>
          <p:nvPr/>
        </p:nvSpPr>
        <p:spPr>
          <a:xfrm>
            <a:off x="2157983" y="4168140"/>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object 29"/>
          <p:cNvSpPr/>
          <p:nvPr/>
        </p:nvSpPr>
        <p:spPr>
          <a:xfrm>
            <a:off x="1356360" y="4168140"/>
            <a:ext cx="219710" cy="0"/>
          </a:xfrm>
          <a:custGeom>
            <a:avLst/>
            <a:gdLst/>
            <a:ahLst/>
            <a:cxnLst/>
            <a:rect l="l" t="t" r="r" b="b"/>
            <a:pathLst>
              <a:path w="219709">
                <a:moveTo>
                  <a:pt x="0" y="0"/>
                </a:moveTo>
                <a:lnTo>
                  <a:pt x="219456"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object 30"/>
          <p:cNvSpPr/>
          <p:nvPr/>
        </p:nvSpPr>
        <p:spPr>
          <a:xfrm>
            <a:off x="8275319" y="3811523"/>
            <a:ext cx="218440" cy="0"/>
          </a:xfrm>
          <a:custGeom>
            <a:avLst/>
            <a:gdLst/>
            <a:ahLst/>
            <a:cxnLst/>
            <a:rect l="l" t="t" r="r" b="b"/>
            <a:pathLst>
              <a:path w="218440">
                <a:moveTo>
                  <a:pt x="0" y="0"/>
                </a:moveTo>
                <a:lnTo>
                  <a:pt x="217931"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object 31"/>
          <p:cNvSpPr/>
          <p:nvPr/>
        </p:nvSpPr>
        <p:spPr>
          <a:xfrm>
            <a:off x="7255764" y="3811523"/>
            <a:ext cx="437515" cy="0"/>
          </a:xfrm>
          <a:custGeom>
            <a:avLst/>
            <a:gdLst/>
            <a:ahLst/>
            <a:cxnLst/>
            <a:rect l="l" t="t" r="r" b="b"/>
            <a:pathLst>
              <a:path w="437515">
                <a:moveTo>
                  <a:pt x="0" y="0"/>
                </a:moveTo>
                <a:lnTo>
                  <a:pt x="43738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object 32"/>
          <p:cNvSpPr/>
          <p:nvPr/>
        </p:nvSpPr>
        <p:spPr>
          <a:xfrm>
            <a:off x="6236208" y="3811523"/>
            <a:ext cx="437515" cy="0"/>
          </a:xfrm>
          <a:custGeom>
            <a:avLst/>
            <a:gdLst/>
            <a:ahLst/>
            <a:cxnLst/>
            <a:rect l="l" t="t" r="r" b="b"/>
            <a:pathLst>
              <a:path w="437515">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object 33"/>
          <p:cNvSpPr/>
          <p:nvPr/>
        </p:nvSpPr>
        <p:spPr>
          <a:xfrm>
            <a:off x="5216652" y="3811523"/>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object 34"/>
          <p:cNvSpPr/>
          <p:nvPr/>
        </p:nvSpPr>
        <p:spPr>
          <a:xfrm>
            <a:off x="4197096" y="3811523"/>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object 35"/>
          <p:cNvSpPr/>
          <p:nvPr/>
        </p:nvSpPr>
        <p:spPr>
          <a:xfrm>
            <a:off x="3177539" y="3811523"/>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object 36"/>
          <p:cNvSpPr/>
          <p:nvPr/>
        </p:nvSpPr>
        <p:spPr>
          <a:xfrm>
            <a:off x="1356360" y="3811523"/>
            <a:ext cx="1239520" cy="0"/>
          </a:xfrm>
          <a:custGeom>
            <a:avLst/>
            <a:gdLst/>
            <a:ahLst/>
            <a:cxnLst/>
            <a:rect l="l" t="t" r="r" b="b"/>
            <a:pathLst>
              <a:path w="1239520">
                <a:moveTo>
                  <a:pt x="0" y="0"/>
                </a:moveTo>
                <a:lnTo>
                  <a:pt x="1239012"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object 37"/>
          <p:cNvSpPr/>
          <p:nvPr/>
        </p:nvSpPr>
        <p:spPr>
          <a:xfrm>
            <a:off x="8275319" y="3454908"/>
            <a:ext cx="218440" cy="0"/>
          </a:xfrm>
          <a:custGeom>
            <a:avLst/>
            <a:gdLst/>
            <a:ahLst/>
            <a:cxnLst/>
            <a:rect l="l" t="t" r="r" b="b"/>
            <a:pathLst>
              <a:path w="218440">
                <a:moveTo>
                  <a:pt x="0" y="0"/>
                </a:moveTo>
                <a:lnTo>
                  <a:pt x="217931"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8" name="object 38"/>
          <p:cNvSpPr/>
          <p:nvPr/>
        </p:nvSpPr>
        <p:spPr>
          <a:xfrm>
            <a:off x="7255764" y="3454908"/>
            <a:ext cx="437515" cy="0"/>
          </a:xfrm>
          <a:custGeom>
            <a:avLst/>
            <a:gdLst/>
            <a:ahLst/>
            <a:cxnLst/>
            <a:rect l="l" t="t" r="r" b="b"/>
            <a:pathLst>
              <a:path w="437515">
                <a:moveTo>
                  <a:pt x="0" y="0"/>
                </a:moveTo>
                <a:lnTo>
                  <a:pt x="43738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 name="object 39"/>
          <p:cNvSpPr/>
          <p:nvPr/>
        </p:nvSpPr>
        <p:spPr>
          <a:xfrm>
            <a:off x="6236208" y="3454908"/>
            <a:ext cx="437515" cy="0"/>
          </a:xfrm>
          <a:custGeom>
            <a:avLst/>
            <a:gdLst/>
            <a:ahLst/>
            <a:cxnLst/>
            <a:rect l="l" t="t" r="r" b="b"/>
            <a:pathLst>
              <a:path w="437515">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0" name="object 40"/>
          <p:cNvSpPr/>
          <p:nvPr/>
        </p:nvSpPr>
        <p:spPr>
          <a:xfrm>
            <a:off x="5216652" y="3454908"/>
            <a:ext cx="437515" cy="0"/>
          </a:xfrm>
          <a:custGeom>
            <a:avLst/>
            <a:gdLst/>
            <a:ahLst/>
            <a:cxnLst/>
            <a:rect l="l" t="t" r="r" b="b"/>
            <a:pathLst>
              <a:path w="437514">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object 41"/>
          <p:cNvSpPr/>
          <p:nvPr/>
        </p:nvSpPr>
        <p:spPr>
          <a:xfrm>
            <a:off x="1356360" y="3454908"/>
            <a:ext cx="3278504" cy="0"/>
          </a:xfrm>
          <a:custGeom>
            <a:avLst/>
            <a:gdLst/>
            <a:ahLst/>
            <a:cxnLst/>
            <a:rect l="l" t="t" r="r" b="b"/>
            <a:pathLst>
              <a:path w="3278504">
                <a:moveTo>
                  <a:pt x="0" y="0"/>
                </a:moveTo>
                <a:lnTo>
                  <a:pt x="3278124"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object 42"/>
          <p:cNvSpPr/>
          <p:nvPr/>
        </p:nvSpPr>
        <p:spPr>
          <a:xfrm>
            <a:off x="7255764" y="3096767"/>
            <a:ext cx="1237615" cy="0"/>
          </a:xfrm>
          <a:custGeom>
            <a:avLst/>
            <a:gdLst/>
            <a:ahLst/>
            <a:cxnLst/>
            <a:rect l="l" t="t" r="r" b="b"/>
            <a:pathLst>
              <a:path w="1237615">
                <a:moveTo>
                  <a:pt x="0" y="0"/>
                </a:moveTo>
                <a:lnTo>
                  <a:pt x="123748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 name="object 43"/>
          <p:cNvSpPr/>
          <p:nvPr/>
        </p:nvSpPr>
        <p:spPr>
          <a:xfrm>
            <a:off x="6236208" y="3096767"/>
            <a:ext cx="437515" cy="0"/>
          </a:xfrm>
          <a:custGeom>
            <a:avLst/>
            <a:gdLst/>
            <a:ahLst/>
            <a:cxnLst/>
            <a:rect l="l" t="t" r="r" b="b"/>
            <a:pathLst>
              <a:path w="437515">
                <a:moveTo>
                  <a:pt x="0" y="0"/>
                </a:moveTo>
                <a:lnTo>
                  <a:pt x="437388"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4" name="object 44"/>
          <p:cNvSpPr/>
          <p:nvPr/>
        </p:nvSpPr>
        <p:spPr>
          <a:xfrm>
            <a:off x="1356360" y="3096767"/>
            <a:ext cx="4297680" cy="0"/>
          </a:xfrm>
          <a:custGeom>
            <a:avLst/>
            <a:gdLst/>
            <a:ahLst/>
            <a:cxnLst/>
            <a:rect l="l" t="t" r="r" b="b"/>
            <a:pathLst>
              <a:path w="4297680">
                <a:moveTo>
                  <a:pt x="0" y="0"/>
                </a:moveTo>
                <a:lnTo>
                  <a:pt x="4297680"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object 45"/>
          <p:cNvSpPr/>
          <p:nvPr/>
        </p:nvSpPr>
        <p:spPr>
          <a:xfrm>
            <a:off x="7255764" y="2740151"/>
            <a:ext cx="1237615" cy="0"/>
          </a:xfrm>
          <a:custGeom>
            <a:avLst/>
            <a:gdLst/>
            <a:ahLst/>
            <a:cxnLst/>
            <a:rect l="l" t="t" r="r" b="b"/>
            <a:pathLst>
              <a:path w="1237615">
                <a:moveTo>
                  <a:pt x="0" y="0"/>
                </a:moveTo>
                <a:lnTo>
                  <a:pt x="1237487"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object 46"/>
          <p:cNvSpPr/>
          <p:nvPr/>
        </p:nvSpPr>
        <p:spPr>
          <a:xfrm>
            <a:off x="1356360" y="2740151"/>
            <a:ext cx="5317490" cy="0"/>
          </a:xfrm>
          <a:custGeom>
            <a:avLst/>
            <a:gdLst/>
            <a:ahLst/>
            <a:cxnLst/>
            <a:rect l="l" t="t" r="r" b="b"/>
            <a:pathLst>
              <a:path w="5317490">
                <a:moveTo>
                  <a:pt x="0" y="0"/>
                </a:moveTo>
                <a:lnTo>
                  <a:pt x="5317236"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object 47"/>
          <p:cNvSpPr/>
          <p:nvPr/>
        </p:nvSpPr>
        <p:spPr>
          <a:xfrm>
            <a:off x="1356360" y="2383535"/>
            <a:ext cx="7137400" cy="0"/>
          </a:xfrm>
          <a:custGeom>
            <a:avLst/>
            <a:gdLst/>
            <a:ahLst/>
            <a:cxnLst/>
            <a:rect l="l" t="t" r="r" b="b"/>
            <a:pathLst>
              <a:path w="7137400">
                <a:moveTo>
                  <a:pt x="0" y="0"/>
                </a:moveTo>
                <a:lnTo>
                  <a:pt x="7136892"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object 48"/>
          <p:cNvSpPr/>
          <p:nvPr/>
        </p:nvSpPr>
        <p:spPr>
          <a:xfrm>
            <a:off x="1575816" y="3925823"/>
            <a:ext cx="582295" cy="1313815"/>
          </a:xfrm>
          <a:custGeom>
            <a:avLst/>
            <a:gdLst/>
            <a:ahLst/>
            <a:cxnLst/>
            <a:rect l="l" t="t" r="r" b="b"/>
            <a:pathLst>
              <a:path w="582294" h="1313814">
                <a:moveTo>
                  <a:pt x="582167" y="0"/>
                </a:moveTo>
                <a:lnTo>
                  <a:pt x="0" y="0"/>
                </a:lnTo>
                <a:lnTo>
                  <a:pt x="0" y="1313688"/>
                </a:lnTo>
                <a:lnTo>
                  <a:pt x="582167" y="1313688"/>
                </a:lnTo>
                <a:lnTo>
                  <a:pt x="582167"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 name="object 49"/>
          <p:cNvSpPr/>
          <p:nvPr/>
        </p:nvSpPr>
        <p:spPr>
          <a:xfrm>
            <a:off x="2595372" y="3761232"/>
            <a:ext cx="582295" cy="1478280"/>
          </a:xfrm>
          <a:custGeom>
            <a:avLst/>
            <a:gdLst/>
            <a:ahLst/>
            <a:cxnLst/>
            <a:rect l="l" t="t" r="r" b="b"/>
            <a:pathLst>
              <a:path w="582294" h="1478279">
                <a:moveTo>
                  <a:pt x="582167" y="0"/>
                </a:moveTo>
                <a:lnTo>
                  <a:pt x="0" y="0"/>
                </a:lnTo>
                <a:lnTo>
                  <a:pt x="0" y="1478280"/>
                </a:lnTo>
                <a:lnTo>
                  <a:pt x="582167" y="1478280"/>
                </a:lnTo>
                <a:lnTo>
                  <a:pt x="582167"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0" name="object 50"/>
          <p:cNvSpPr/>
          <p:nvPr/>
        </p:nvSpPr>
        <p:spPr>
          <a:xfrm>
            <a:off x="3614928" y="3747515"/>
            <a:ext cx="582295" cy="1492250"/>
          </a:xfrm>
          <a:custGeom>
            <a:avLst/>
            <a:gdLst/>
            <a:ahLst/>
            <a:cxnLst/>
            <a:rect l="l" t="t" r="r" b="b"/>
            <a:pathLst>
              <a:path w="582295" h="1492250">
                <a:moveTo>
                  <a:pt x="582168" y="0"/>
                </a:moveTo>
                <a:lnTo>
                  <a:pt x="0" y="0"/>
                </a:lnTo>
                <a:lnTo>
                  <a:pt x="0" y="1491995"/>
                </a:lnTo>
                <a:lnTo>
                  <a:pt x="582168" y="1491995"/>
                </a:lnTo>
                <a:lnTo>
                  <a:pt x="582168"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 name="object 51"/>
          <p:cNvSpPr/>
          <p:nvPr/>
        </p:nvSpPr>
        <p:spPr>
          <a:xfrm>
            <a:off x="4634484" y="3253740"/>
            <a:ext cx="582295" cy="1986280"/>
          </a:xfrm>
          <a:custGeom>
            <a:avLst/>
            <a:gdLst/>
            <a:ahLst/>
            <a:cxnLst/>
            <a:rect l="l" t="t" r="r" b="b"/>
            <a:pathLst>
              <a:path w="582295" h="1986279">
                <a:moveTo>
                  <a:pt x="582167" y="0"/>
                </a:moveTo>
                <a:lnTo>
                  <a:pt x="0" y="0"/>
                </a:lnTo>
                <a:lnTo>
                  <a:pt x="0" y="1985772"/>
                </a:lnTo>
                <a:lnTo>
                  <a:pt x="582167" y="1985772"/>
                </a:lnTo>
                <a:lnTo>
                  <a:pt x="582167"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2" name="object 52"/>
          <p:cNvSpPr/>
          <p:nvPr/>
        </p:nvSpPr>
        <p:spPr>
          <a:xfrm>
            <a:off x="5654040" y="3075432"/>
            <a:ext cx="582295" cy="2164080"/>
          </a:xfrm>
          <a:custGeom>
            <a:avLst/>
            <a:gdLst/>
            <a:ahLst/>
            <a:cxnLst/>
            <a:rect l="l" t="t" r="r" b="b"/>
            <a:pathLst>
              <a:path w="582295" h="2164079">
                <a:moveTo>
                  <a:pt x="582168" y="0"/>
                </a:moveTo>
                <a:lnTo>
                  <a:pt x="0" y="0"/>
                </a:lnTo>
                <a:lnTo>
                  <a:pt x="0" y="2164079"/>
                </a:lnTo>
                <a:lnTo>
                  <a:pt x="582168" y="2164079"/>
                </a:lnTo>
                <a:lnTo>
                  <a:pt x="582168"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object 53"/>
          <p:cNvSpPr/>
          <p:nvPr/>
        </p:nvSpPr>
        <p:spPr>
          <a:xfrm>
            <a:off x="6673595" y="2668523"/>
            <a:ext cx="582295" cy="2571115"/>
          </a:xfrm>
          <a:custGeom>
            <a:avLst/>
            <a:gdLst/>
            <a:ahLst/>
            <a:cxnLst/>
            <a:rect l="l" t="t" r="r" b="b"/>
            <a:pathLst>
              <a:path w="582295" h="2571115">
                <a:moveTo>
                  <a:pt x="582168" y="0"/>
                </a:moveTo>
                <a:lnTo>
                  <a:pt x="0" y="0"/>
                </a:lnTo>
                <a:lnTo>
                  <a:pt x="0" y="2570988"/>
                </a:lnTo>
                <a:lnTo>
                  <a:pt x="582168" y="2570988"/>
                </a:lnTo>
                <a:lnTo>
                  <a:pt x="582168"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object 54"/>
          <p:cNvSpPr/>
          <p:nvPr/>
        </p:nvSpPr>
        <p:spPr>
          <a:xfrm>
            <a:off x="7693152" y="3439667"/>
            <a:ext cx="582295" cy="1800225"/>
          </a:xfrm>
          <a:custGeom>
            <a:avLst/>
            <a:gdLst/>
            <a:ahLst/>
            <a:cxnLst/>
            <a:rect l="l" t="t" r="r" b="b"/>
            <a:pathLst>
              <a:path w="582295" h="1800225">
                <a:moveTo>
                  <a:pt x="582168" y="0"/>
                </a:moveTo>
                <a:lnTo>
                  <a:pt x="0" y="0"/>
                </a:lnTo>
                <a:lnTo>
                  <a:pt x="0" y="1799844"/>
                </a:lnTo>
                <a:lnTo>
                  <a:pt x="582168" y="1799844"/>
                </a:lnTo>
                <a:lnTo>
                  <a:pt x="582168" y="0"/>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 name="object 55"/>
          <p:cNvSpPr/>
          <p:nvPr/>
        </p:nvSpPr>
        <p:spPr>
          <a:xfrm>
            <a:off x="1356360" y="5239511"/>
            <a:ext cx="7137400" cy="0"/>
          </a:xfrm>
          <a:custGeom>
            <a:avLst/>
            <a:gdLst/>
            <a:ahLst/>
            <a:cxnLst/>
            <a:rect l="l" t="t" r="r" b="b"/>
            <a:pathLst>
              <a:path w="7137400">
                <a:moveTo>
                  <a:pt x="0" y="0"/>
                </a:moveTo>
                <a:lnTo>
                  <a:pt x="7136892" y="0"/>
                </a:lnTo>
              </a:path>
            </a:pathLst>
          </a:custGeom>
          <a:ln w="9144">
            <a:solidFill>
              <a:srgbClr val="D9D9D9"/>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6" name="object 56"/>
          <p:cNvSpPr txBox="1"/>
          <p:nvPr/>
        </p:nvSpPr>
        <p:spPr>
          <a:xfrm>
            <a:off x="1681733" y="3548253"/>
            <a:ext cx="3683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184</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7" name="object 57"/>
          <p:cNvSpPr txBox="1"/>
          <p:nvPr/>
        </p:nvSpPr>
        <p:spPr>
          <a:xfrm>
            <a:off x="2701544" y="3384042"/>
            <a:ext cx="3683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207</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8" name="object 58"/>
          <p:cNvSpPr txBox="1"/>
          <p:nvPr/>
        </p:nvSpPr>
        <p:spPr>
          <a:xfrm>
            <a:off x="3721100" y="3369640"/>
            <a:ext cx="36830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209</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9" name="object 59"/>
          <p:cNvSpPr txBox="1"/>
          <p:nvPr/>
        </p:nvSpPr>
        <p:spPr>
          <a:xfrm>
            <a:off x="4740909" y="2876753"/>
            <a:ext cx="36830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278</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object 60"/>
          <p:cNvSpPr txBox="1"/>
          <p:nvPr/>
        </p:nvSpPr>
        <p:spPr>
          <a:xfrm>
            <a:off x="5760846" y="2698496"/>
            <a:ext cx="3683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303</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object 61"/>
          <p:cNvSpPr txBox="1"/>
          <p:nvPr/>
        </p:nvSpPr>
        <p:spPr>
          <a:xfrm>
            <a:off x="6780403" y="2291334"/>
            <a:ext cx="3683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360</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2" name="object 62"/>
          <p:cNvSpPr txBox="1"/>
          <p:nvPr/>
        </p:nvSpPr>
        <p:spPr>
          <a:xfrm>
            <a:off x="7800213" y="3062732"/>
            <a:ext cx="3683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Times New Roman" panose="02020603050405020304" pitchFamily="18" charset="0"/>
                <a:ea typeface="標楷體" panose="03000509000000000000" pitchFamily="65" charset="-120"/>
                <a:cs typeface="Times New Roman" panose="02020603050405020304" pitchFamily="18" charset="0"/>
              </a:rPr>
              <a:t>252</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object 63"/>
          <p:cNvSpPr txBox="1"/>
          <p:nvPr/>
        </p:nvSpPr>
        <p:spPr>
          <a:xfrm>
            <a:off x="825500" y="2127758"/>
            <a:ext cx="368300" cy="3307316"/>
          </a:xfrm>
          <a:prstGeom prst="rect">
            <a:avLst/>
          </a:prstGeom>
        </p:spPr>
        <p:txBody>
          <a:bodyPr vert="horz" wrap="square" lIns="0" tIns="95250" rIns="0" bIns="0" rtlCol="0">
            <a:spAutoFit/>
          </a:bodyPr>
          <a:lstStyle/>
          <a:p>
            <a:pPr algn="ctr">
              <a:lnSpc>
                <a:spcPct val="100000"/>
              </a:lnSpc>
              <a:spcBef>
                <a:spcPts val="75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400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65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350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655"/>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300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65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250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655"/>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65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150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655"/>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100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113664" algn="ctr">
              <a:lnSpc>
                <a:spcPct val="100000"/>
              </a:lnSpc>
              <a:spcBef>
                <a:spcPts val="650"/>
              </a:spcBef>
            </a:pPr>
            <a:r>
              <a:rPr sz="1800" spc="-5"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50</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227965" algn="ctr">
              <a:lnSpc>
                <a:spcPct val="100000"/>
              </a:lnSpc>
              <a:spcBef>
                <a:spcPts val="65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0</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object 64"/>
          <p:cNvSpPr txBox="1"/>
          <p:nvPr/>
        </p:nvSpPr>
        <p:spPr>
          <a:xfrm>
            <a:off x="1624964" y="5304282"/>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2011</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object 65"/>
          <p:cNvSpPr txBox="1"/>
          <p:nvPr/>
        </p:nvSpPr>
        <p:spPr>
          <a:xfrm>
            <a:off x="2644901" y="5304282"/>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2012</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object 66"/>
          <p:cNvSpPr txBox="1"/>
          <p:nvPr/>
        </p:nvSpPr>
        <p:spPr>
          <a:xfrm>
            <a:off x="3664711" y="5304282"/>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2013</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7" name="object 67"/>
          <p:cNvSpPr txBox="1"/>
          <p:nvPr/>
        </p:nvSpPr>
        <p:spPr>
          <a:xfrm>
            <a:off x="5704078" y="5304282"/>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2015</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object 68"/>
          <p:cNvSpPr txBox="1"/>
          <p:nvPr/>
        </p:nvSpPr>
        <p:spPr>
          <a:xfrm>
            <a:off x="6724015" y="5304282"/>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2016</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9" name="object 69"/>
          <p:cNvSpPr txBox="1"/>
          <p:nvPr/>
        </p:nvSpPr>
        <p:spPr>
          <a:xfrm>
            <a:off x="7743570" y="5304282"/>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2017</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 name="object 70"/>
          <p:cNvSpPr/>
          <p:nvPr/>
        </p:nvSpPr>
        <p:spPr>
          <a:xfrm>
            <a:off x="4195571" y="5772911"/>
            <a:ext cx="102235" cy="102235"/>
          </a:xfrm>
          <a:custGeom>
            <a:avLst/>
            <a:gdLst/>
            <a:ahLst/>
            <a:cxnLst/>
            <a:rect l="l" t="t" r="r" b="b"/>
            <a:pathLst>
              <a:path w="102235" h="102235">
                <a:moveTo>
                  <a:pt x="0" y="102107"/>
                </a:moveTo>
                <a:lnTo>
                  <a:pt x="102108" y="102107"/>
                </a:lnTo>
                <a:lnTo>
                  <a:pt x="102108" y="0"/>
                </a:lnTo>
                <a:lnTo>
                  <a:pt x="0" y="0"/>
                </a:lnTo>
                <a:lnTo>
                  <a:pt x="0" y="102107"/>
                </a:lnTo>
                <a:close/>
              </a:path>
            </a:pathLst>
          </a:custGeom>
          <a:solidFill>
            <a:srgbClr val="5B9BD4"/>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 name="object 71"/>
          <p:cNvSpPr txBox="1"/>
          <p:nvPr/>
        </p:nvSpPr>
        <p:spPr>
          <a:xfrm>
            <a:off x="4332859" y="5229656"/>
            <a:ext cx="939800" cy="723900"/>
          </a:xfrm>
          <a:prstGeom prst="rect">
            <a:avLst/>
          </a:prstGeom>
        </p:spPr>
        <p:txBody>
          <a:bodyPr vert="horz" wrap="square" lIns="0" tIns="86995" rIns="0" bIns="0" rtlCol="0">
            <a:spAutoFit/>
          </a:bodyPr>
          <a:lstStyle/>
          <a:p>
            <a:pPr marL="363855">
              <a:lnSpc>
                <a:spcPct val="100000"/>
              </a:lnSpc>
              <a:spcBef>
                <a:spcPts val="685"/>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2014</a:t>
            </a:r>
            <a:endParaRPr sz="1800">
              <a:latin typeface="Times New Roman" panose="02020603050405020304" pitchFamily="18" charset="0"/>
              <a:ea typeface="標楷體" panose="03000509000000000000" pitchFamily="65" charset="-120"/>
              <a:cs typeface="Times New Roman" panose="02020603050405020304" pitchFamily="18" charset="0"/>
            </a:endParaRPr>
          </a:p>
          <a:p>
            <a:pPr marL="12700">
              <a:lnSpc>
                <a:spcPct val="100000"/>
              </a:lnSpc>
              <a:spcBef>
                <a:spcPts val="590"/>
              </a:spcBef>
            </a:pPr>
            <a:r>
              <a:rPr sz="1800" dirty="0">
                <a:solidFill>
                  <a:srgbClr val="585858"/>
                </a:solidFill>
                <a:latin typeface="Times New Roman" panose="02020603050405020304" pitchFamily="18" charset="0"/>
                <a:ea typeface="標楷體" panose="03000509000000000000" pitchFamily="65" charset="-120"/>
                <a:cs typeface="Times New Roman" panose="02020603050405020304" pitchFamily="18" charset="0"/>
              </a:rPr>
              <a:t>入選篇數</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 name="object 72"/>
          <p:cNvSpPr txBox="1"/>
          <p:nvPr/>
        </p:nvSpPr>
        <p:spPr>
          <a:xfrm>
            <a:off x="7532369" y="2080640"/>
            <a:ext cx="9429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panose="02020603050405020304" pitchFamily="18" charset="0"/>
                <a:ea typeface="標楷體" panose="03000509000000000000" pitchFamily="65" charset="-120"/>
                <a:cs typeface="Times New Roman" panose="02020603050405020304" pitchFamily="18" charset="0"/>
              </a:rPr>
              <a:t>口頭</a:t>
            </a:r>
            <a:r>
              <a:rPr sz="1800" spc="-5" dirty="0">
                <a:latin typeface="Times New Roman" panose="02020603050405020304" pitchFamily="18" charset="0"/>
                <a:ea typeface="標楷體" panose="03000509000000000000" pitchFamily="65" charset="-120"/>
                <a:cs typeface="Times New Roman" panose="02020603050405020304" pitchFamily="18" charset="0"/>
              </a:rPr>
              <a:t>48</a:t>
            </a:r>
            <a:r>
              <a:rPr sz="1800" dirty="0">
                <a:latin typeface="Times New Roman" panose="02020603050405020304" pitchFamily="18" charset="0"/>
                <a:ea typeface="標楷體" panose="03000509000000000000" pitchFamily="65" charset="-120"/>
                <a:cs typeface="Times New Roman" panose="02020603050405020304" pitchFamily="18" charset="0"/>
              </a:rPr>
              <a:t>篇</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3" name="object 73"/>
          <p:cNvSpPr txBox="1"/>
          <p:nvPr/>
        </p:nvSpPr>
        <p:spPr>
          <a:xfrm>
            <a:off x="7532369" y="2354960"/>
            <a:ext cx="10591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panose="02020603050405020304" pitchFamily="18" charset="0"/>
                <a:ea typeface="標楷體" panose="03000509000000000000" pitchFamily="65" charset="-120"/>
                <a:cs typeface="Times New Roman" panose="02020603050405020304" pitchFamily="18" charset="0"/>
              </a:rPr>
              <a:t>海報</a:t>
            </a:r>
            <a:r>
              <a:rPr sz="1800" spc="-5" dirty="0">
                <a:latin typeface="Times New Roman" panose="02020603050405020304" pitchFamily="18" charset="0"/>
                <a:ea typeface="標楷體" panose="03000509000000000000" pitchFamily="65" charset="-120"/>
                <a:cs typeface="Times New Roman" panose="02020603050405020304" pitchFamily="18" charset="0"/>
              </a:rPr>
              <a:t>202</a:t>
            </a:r>
            <a:r>
              <a:rPr sz="1800" dirty="0">
                <a:latin typeface="Times New Roman" panose="02020603050405020304" pitchFamily="18" charset="0"/>
                <a:ea typeface="標楷體" panose="03000509000000000000" pitchFamily="65" charset="-120"/>
                <a:cs typeface="Times New Roman" panose="02020603050405020304" pitchFamily="18" charset="0"/>
              </a:rPr>
              <a:t>篇</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4" name="object 74"/>
          <p:cNvSpPr txBox="1"/>
          <p:nvPr/>
        </p:nvSpPr>
        <p:spPr>
          <a:xfrm>
            <a:off x="8333358" y="6427114"/>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5</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panose="02020603050405020304" pitchFamily="18" charset="0"/>
                <a:ea typeface="標楷體" panose="03000509000000000000" pitchFamily="65" charset="-120"/>
                <a:cs typeface="Times New Roman" panose="02020603050405020304" pitchFamily="18" charset="0"/>
              </a:rPr>
              <a:t>與國際公衛組織之交流</a:t>
            </a:r>
          </a:p>
        </p:txBody>
      </p:sp>
      <p:sp>
        <p:nvSpPr>
          <p:cNvPr id="3" name="object 3"/>
          <p:cNvSpPr/>
          <p:nvPr/>
        </p:nvSpPr>
        <p:spPr>
          <a:xfrm>
            <a:off x="2379" y="215836"/>
            <a:ext cx="2522220" cy="518795"/>
          </a:xfrm>
          <a:custGeom>
            <a:avLst/>
            <a:gdLst/>
            <a:ahLst/>
            <a:cxnLst/>
            <a:rect l="l" t="t" r="r" b="b"/>
            <a:pathLst>
              <a:path w="2522220" h="518795">
                <a:moveTo>
                  <a:pt x="0" y="518604"/>
                </a:moveTo>
                <a:lnTo>
                  <a:pt x="2522093" y="518604"/>
                </a:lnTo>
                <a:lnTo>
                  <a:pt x="2522093" y="0"/>
                </a:lnTo>
                <a:lnTo>
                  <a:pt x="0" y="0"/>
                </a:lnTo>
                <a:lnTo>
                  <a:pt x="0" y="518604"/>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p:nvPr/>
        </p:nvSpPr>
        <p:spPr>
          <a:xfrm>
            <a:off x="239674" y="290525"/>
            <a:ext cx="1037590"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國際交流</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object 12"/>
          <p:cNvSpPr/>
          <p:nvPr/>
        </p:nvSpPr>
        <p:spPr>
          <a:xfrm>
            <a:off x="3635883" y="4804968"/>
            <a:ext cx="1715896" cy="1459194"/>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object 13"/>
          <p:cNvSpPr/>
          <p:nvPr/>
        </p:nvSpPr>
        <p:spPr>
          <a:xfrm>
            <a:off x="395541" y="5007914"/>
            <a:ext cx="2520315" cy="1055979"/>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object 14"/>
          <p:cNvSpPr/>
          <p:nvPr/>
        </p:nvSpPr>
        <p:spPr>
          <a:xfrm>
            <a:off x="6012179" y="4093578"/>
            <a:ext cx="2773806" cy="2084451"/>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object 15"/>
          <p:cNvSpPr txBox="1"/>
          <p:nvPr/>
        </p:nvSpPr>
        <p:spPr>
          <a:xfrm>
            <a:off x="8333358" y="6427114"/>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6</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版面配置區 2"/>
          <p:cNvSpPr txBox="1">
            <a:spLocks/>
          </p:cNvSpPr>
          <p:nvPr/>
        </p:nvSpPr>
        <p:spPr>
          <a:xfrm>
            <a:off x="520552" y="1318615"/>
            <a:ext cx="7767389" cy="4443879"/>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t">
            <a:noAutofit/>
          </a:bodyPr>
          <a:lstStyle>
            <a:lvl1pPr marL="4445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5"/>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254474" indent="-254474">
              <a:spcBef>
                <a:spcPts val="0"/>
              </a:spcBef>
              <a:buSzPct val="60000"/>
            </a:pPr>
            <a:r>
              <a:rPr lang="en-US" altLang="zh-TW" sz="2200" b="1" dirty="0">
                <a:solidFill>
                  <a:srgbClr val="0070C0"/>
                </a:solidFill>
                <a:latin typeface="Calibri" panose="020F0502020204030204" pitchFamily="34" charset="0"/>
              </a:rPr>
              <a:t>W</a:t>
            </a:r>
            <a:r>
              <a:rPr lang="en-US" altLang="zh-TW" sz="2200" b="1" dirty="0">
                <a:solidFill>
                  <a:srgbClr val="0070C0"/>
                </a:solidFill>
                <a:latin typeface="Calibri" panose="020F0502020204030204" pitchFamily="34" charset="0"/>
                <a:cs typeface="Calibri" panose="020F0502020204030204" pitchFamily="34" charset="0"/>
              </a:rPr>
              <a:t>FMH</a:t>
            </a:r>
            <a:r>
              <a:rPr lang="zh-TW" altLang="zh-TW" sz="2200" b="1" dirty="0">
                <a:latin typeface="Calibri" panose="020F0502020204030204" pitchFamily="34" charset="0"/>
                <a:cs typeface="Calibri" panose="020F0502020204030204" pitchFamily="34" charset="0"/>
              </a:rPr>
              <a:t>（</a:t>
            </a:r>
            <a:r>
              <a:rPr lang="en-US" altLang="zh-TW" sz="2200" b="1" dirty="0">
                <a:latin typeface="Calibri" panose="020F0502020204030204" pitchFamily="34" charset="0"/>
                <a:cs typeface="Calibri" panose="020F0502020204030204" pitchFamily="34" charset="0"/>
              </a:rPr>
              <a:t>World Federation for Mental Health</a:t>
            </a:r>
            <a:r>
              <a:rPr lang="zh-TW" altLang="en-US" sz="2200" b="1" dirty="0">
                <a:latin typeface="Calibri" panose="020F0502020204030204" pitchFamily="34" charset="0"/>
                <a:cs typeface="Calibri" panose="020F0502020204030204" pitchFamily="34" charset="0"/>
              </a:rPr>
              <a:t>，</a:t>
            </a:r>
            <a:r>
              <a:rPr lang="zh-TW" altLang="zh-TW" sz="2200" b="1" dirty="0">
                <a:latin typeface="標楷體" panose="03000509000000000000" pitchFamily="65" charset="-120"/>
                <a:cs typeface="新細明體"/>
              </a:rPr>
              <a:t>世界心理衛生聯盟）</a:t>
            </a:r>
            <a:r>
              <a:rPr lang="zh-TW" altLang="en-US" sz="2200" b="1" dirty="0">
                <a:latin typeface="標楷體" panose="03000509000000000000" pitchFamily="65" charset="-120"/>
                <a:cs typeface="新細明體"/>
              </a:rPr>
              <a:t>：</a:t>
            </a:r>
            <a:r>
              <a:rPr lang="en-US" altLang="zh-TW" sz="2200" b="1" dirty="0">
                <a:latin typeface="標楷體" panose="03000509000000000000" pitchFamily="65" charset="-120"/>
                <a:cs typeface="新細明體"/>
              </a:rPr>
              <a:t>2005</a:t>
            </a:r>
            <a:r>
              <a:rPr lang="zh-TW" altLang="zh-TW" sz="2200" b="1" dirty="0">
                <a:latin typeface="標楷體" panose="03000509000000000000" pitchFamily="65" charset="-120"/>
                <a:cs typeface="新細明體"/>
              </a:rPr>
              <a:t>年</a:t>
            </a:r>
            <a:r>
              <a:rPr lang="en-US" altLang="zh-TW" sz="2200" b="1" dirty="0">
                <a:latin typeface="標楷體" panose="03000509000000000000" pitchFamily="65" charset="-120"/>
                <a:cs typeface="新細明體"/>
              </a:rPr>
              <a:t>9</a:t>
            </a:r>
            <a:r>
              <a:rPr lang="zh-TW" altLang="zh-TW" sz="2200" b="1" dirty="0">
                <a:latin typeface="標楷體" panose="03000509000000000000" pitchFamily="65" charset="-120"/>
                <a:cs typeface="新細明體"/>
              </a:rPr>
              <a:t>月</a:t>
            </a:r>
            <a:r>
              <a:rPr lang="zh-TW" altLang="en-US" sz="2200" b="1" dirty="0">
                <a:latin typeface="標楷體" panose="03000509000000000000" pitchFamily="65" charset="-120"/>
                <a:cs typeface="新細明體"/>
              </a:rPr>
              <a:t>起</a:t>
            </a:r>
            <a:r>
              <a:rPr lang="zh-TW" altLang="zh-TW" sz="2200" b="1" dirty="0">
                <a:latin typeface="標楷體" panose="03000509000000000000" pitchFamily="65" charset="-120"/>
                <a:cs typeface="新細明體"/>
              </a:rPr>
              <a:t>成為</a:t>
            </a:r>
            <a:r>
              <a:rPr lang="zh-TW" altLang="zh-TW" sz="2200" b="1" dirty="0">
                <a:solidFill>
                  <a:srgbClr val="C00000"/>
                </a:solidFill>
                <a:latin typeface="標楷體" panose="03000509000000000000" pitchFamily="65" charset="-120"/>
                <a:cs typeface="新細明體"/>
              </a:rPr>
              <a:t>正式會員（有選舉權</a:t>
            </a:r>
            <a:r>
              <a:rPr lang="en-US" altLang="zh-TW" sz="2200" b="1" dirty="0">
                <a:solidFill>
                  <a:srgbClr val="C00000"/>
                </a:solidFill>
                <a:latin typeface="標楷體" panose="03000509000000000000" pitchFamily="65" charset="-120"/>
                <a:cs typeface="新細明體"/>
              </a:rPr>
              <a:t>)</a:t>
            </a:r>
          </a:p>
          <a:p>
            <a:pPr marL="254474" indent="-254474">
              <a:spcBef>
                <a:spcPts val="0"/>
              </a:spcBef>
              <a:buSzPct val="60000"/>
            </a:pPr>
            <a:r>
              <a:rPr lang="en-US" altLang="zh-TW" sz="2200" b="1" dirty="0">
                <a:solidFill>
                  <a:srgbClr val="0070C0"/>
                </a:solidFill>
                <a:latin typeface="Calibri" panose="020F0502020204030204" pitchFamily="34" charset="0"/>
              </a:rPr>
              <a:t>WFPHA</a:t>
            </a:r>
            <a:r>
              <a:rPr lang="en-US" altLang="zh-TW" sz="2200" b="1" dirty="0">
                <a:latin typeface="Calibri" panose="020F0502020204030204" pitchFamily="34" charset="0"/>
              </a:rPr>
              <a:t>(World Federation of Public Health Association</a:t>
            </a:r>
            <a:r>
              <a:rPr lang="zh-TW" altLang="en-US" sz="2200" b="1" dirty="0">
                <a:latin typeface="Calibri" panose="020F0502020204030204" pitchFamily="34" charset="0"/>
              </a:rPr>
              <a:t>，世界公共衛生聯盟</a:t>
            </a:r>
            <a:r>
              <a:rPr lang="en-US" altLang="zh-TW" sz="2200" b="1" dirty="0">
                <a:latin typeface="Calibri" panose="020F0502020204030204" pitchFamily="34" charset="0"/>
              </a:rPr>
              <a:t>)</a:t>
            </a:r>
            <a:r>
              <a:rPr lang="zh-TW" altLang="en-US" sz="2200" b="1" dirty="0">
                <a:latin typeface="Calibri" panose="020F0502020204030204" pitchFamily="34" charset="0"/>
              </a:rPr>
              <a:t>：</a:t>
            </a:r>
            <a:endParaRPr lang="en-US" altLang="zh-TW" sz="2200" b="1" dirty="0">
              <a:latin typeface="Calibri" panose="020F0502020204030204" pitchFamily="34" charset="0"/>
            </a:endParaRPr>
          </a:p>
          <a:p>
            <a:pPr marL="629489" lvl="1" indent="-254474">
              <a:spcBef>
                <a:spcPts val="0"/>
              </a:spcBef>
              <a:buSzPct val="60000"/>
            </a:pPr>
            <a:r>
              <a:rPr lang="zh-TW" altLang="zh-TW" sz="2200" dirty="0">
                <a:latin typeface="Calibri" panose="020F0502020204030204" pitchFamily="34" charset="0"/>
              </a:rPr>
              <a:t>本</a:t>
            </a:r>
            <a:r>
              <a:rPr lang="zh-TW" altLang="zh-TW" sz="2200" b="1" dirty="0">
                <a:latin typeface="Calibri" panose="020F0502020204030204" pitchFamily="34" charset="0"/>
              </a:rPr>
              <a:t>會</a:t>
            </a:r>
            <a:r>
              <a:rPr lang="en-US" altLang="zh-TW" sz="2200" b="1" dirty="0">
                <a:latin typeface="Calibri" panose="020F0502020204030204" pitchFamily="34" charset="0"/>
              </a:rPr>
              <a:t>2011</a:t>
            </a:r>
            <a:r>
              <a:rPr lang="zh-TW" altLang="en-US" sz="2200" b="1" dirty="0">
                <a:latin typeface="Calibri" panose="020F0502020204030204" pitchFamily="34" charset="0"/>
              </a:rPr>
              <a:t>年參加日內瓦</a:t>
            </a:r>
            <a:r>
              <a:rPr lang="en-US" altLang="zh-TW" sz="2200" b="1" dirty="0">
                <a:latin typeface="Calibri" panose="020F0502020204030204" pitchFamily="34" charset="0"/>
              </a:rPr>
              <a:t>WHA- General Assembly meetings</a:t>
            </a:r>
            <a:r>
              <a:rPr lang="zh-TW" altLang="en-US" sz="2200" b="1" dirty="0">
                <a:latin typeface="Calibri" panose="020F0502020204030204" pitchFamily="34" charset="0"/>
              </a:rPr>
              <a:t>，成為</a:t>
            </a:r>
            <a:r>
              <a:rPr lang="en-US" altLang="zh-TW" sz="2200" b="1" dirty="0">
                <a:latin typeface="Calibri" panose="020F0502020204030204" pitchFamily="34" charset="0"/>
              </a:rPr>
              <a:t>WFPHA</a:t>
            </a:r>
            <a:r>
              <a:rPr lang="zh-TW" altLang="en-US" sz="2200" b="1" dirty="0">
                <a:latin typeface="Calibri" panose="020F0502020204030204" pitchFamily="34" charset="0"/>
              </a:rPr>
              <a:t>  </a:t>
            </a:r>
            <a:r>
              <a:rPr lang="en-US" altLang="zh-TW" sz="2200" b="1" dirty="0">
                <a:solidFill>
                  <a:srgbClr val="C00000"/>
                </a:solidFill>
                <a:latin typeface="Calibri" panose="020F0502020204030204" pitchFamily="34" charset="0"/>
              </a:rPr>
              <a:t>sustaining  member</a:t>
            </a:r>
            <a:endParaRPr lang="zh-TW" altLang="en-US" sz="2200" dirty="0">
              <a:solidFill>
                <a:srgbClr val="C00000"/>
              </a:solidFill>
              <a:latin typeface="Calibri" panose="020F0502020204030204" pitchFamily="34" charset="0"/>
            </a:endParaRPr>
          </a:p>
          <a:p>
            <a:pPr marL="629489" lvl="1" indent="-254474">
              <a:spcBef>
                <a:spcPts val="0"/>
              </a:spcBef>
              <a:buSzPct val="60000"/>
            </a:pPr>
            <a:r>
              <a:rPr lang="en-US" altLang="zh-TW" sz="2200" b="1" dirty="0">
                <a:latin typeface="Calibri" panose="020F0502020204030204" pitchFamily="34" charset="0"/>
              </a:rPr>
              <a:t>2017</a:t>
            </a:r>
            <a:r>
              <a:rPr lang="zh-TW" altLang="en-US" sz="2200" b="1" dirty="0">
                <a:latin typeface="Calibri" panose="020F0502020204030204" pitchFamily="34" charset="0"/>
              </a:rPr>
              <a:t>年</a:t>
            </a:r>
            <a:r>
              <a:rPr lang="en-US" altLang="zh-TW" sz="2200" b="1" dirty="0">
                <a:latin typeface="Calibri" panose="020F0502020204030204" pitchFamily="34" charset="0"/>
              </a:rPr>
              <a:t>4</a:t>
            </a:r>
            <a:r>
              <a:rPr lang="zh-TW" altLang="zh-TW" sz="2200" b="1" dirty="0">
                <a:latin typeface="Calibri" panose="020F0502020204030204" pitchFamily="34" charset="0"/>
              </a:rPr>
              <a:t>月</a:t>
            </a:r>
            <a:r>
              <a:rPr lang="zh-TW" altLang="en-US" sz="2200" b="1" dirty="0">
                <a:latin typeface="Calibri" panose="020F0502020204030204" pitchFamily="34" charset="0"/>
              </a:rPr>
              <a:t>與國健署參加</a:t>
            </a:r>
            <a:r>
              <a:rPr lang="zh-TW" altLang="zh-TW" sz="2200" b="1" dirty="0">
                <a:latin typeface="Calibri" panose="020F0502020204030204" pitchFamily="34" charset="0"/>
              </a:rPr>
              <a:t>澳洲</a:t>
            </a:r>
            <a:r>
              <a:rPr lang="en-US" altLang="zh-TW" sz="2200" b="1" dirty="0">
                <a:latin typeface="Calibri" panose="020F0502020204030204" pitchFamily="34" charset="0"/>
              </a:rPr>
              <a:t>15th</a:t>
            </a:r>
            <a:r>
              <a:rPr lang="zh-TW" altLang="en-US" sz="2200" b="1" dirty="0">
                <a:latin typeface="Calibri" panose="020F0502020204030204" pitchFamily="34" charset="0"/>
              </a:rPr>
              <a:t>年會及</a:t>
            </a:r>
            <a:r>
              <a:rPr lang="en-US" altLang="zh-TW" sz="2200" b="1" dirty="0">
                <a:solidFill>
                  <a:srgbClr val="C00000"/>
                </a:solidFill>
                <a:latin typeface="Calibri" panose="020F0502020204030204" pitchFamily="34" charset="0"/>
              </a:rPr>
              <a:t>General Assembly meetings</a:t>
            </a:r>
            <a:r>
              <a:rPr lang="zh-TW" altLang="en-US" sz="2200" b="1" dirty="0">
                <a:solidFill>
                  <a:srgbClr val="C00000"/>
                </a:solidFill>
                <a:latin typeface="Calibri" panose="020F0502020204030204" pitchFamily="34" charset="0"/>
              </a:rPr>
              <a:t> </a:t>
            </a:r>
            <a:r>
              <a:rPr lang="en-US" altLang="zh-TW" sz="2200" b="1" dirty="0">
                <a:solidFill>
                  <a:srgbClr val="C00000"/>
                </a:solidFill>
                <a:latin typeface="Calibri" panose="020F0502020204030204" pitchFamily="34" charset="0"/>
              </a:rPr>
              <a:t>(</a:t>
            </a:r>
            <a:r>
              <a:rPr lang="zh-TW" altLang="en-US" sz="2200" b="1" dirty="0">
                <a:solidFill>
                  <a:srgbClr val="C00000"/>
                </a:solidFill>
                <a:latin typeface="Calibri" panose="020F0502020204030204" pitchFamily="34" charset="0"/>
              </a:rPr>
              <a:t>理事長報告兩分鐘</a:t>
            </a:r>
            <a:r>
              <a:rPr lang="en-US" altLang="zh-TW" sz="2200" b="1" dirty="0">
                <a:solidFill>
                  <a:srgbClr val="C00000"/>
                </a:solidFill>
                <a:latin typeface="Calibri" panose="020F0502020204030204" pitchFamily="34" charset="0"/>
              </a:rPr>
              <a:t>)</a:t>
            </a:r>
          </a:p>
          <a:p>
            <a:pPr marL="629489" lvl="1" indent="-254474">
              <a:spcBef>
                <a:spcPts val="0"/>
              </a:spcBef>
              <a:buSzPct val="60000"/>
            </a:pPr>
            <a:r>
              <a:rPr lang="en-US" altLang="zh-TW" sz="2200" b="1" dirty="0">
                <a:latin typeface="Calibri" panose="020F0502020204030204" pitchFamily="34" charset="0"/>
              </a:rPr>
              <a:t>A </a:t>
            </a:r>
            <a:r>
              <a:rPr lang="en-US" altLang="zh-TW" sz="2200" b="1" dirty="0">
                <a:solidFill>
                  <a:srgbClr val="0070C0"/>
                </a:solidFill>
                <a:latin typeface="Calibri" panose="020F0502020204030204" pitchFamily="34" charset="0"/>
              </a:rPr>
              <a:t>Global Charter </a:t>
            </a:r>
            <a:r>
              <a:rPr lang="en-US" altLang="zh-TW" sz="2200" b="1" dirty="0">
                <a:latin typeface="Calibri" panose="020F0502020204030204" pitchFamily="34" charset="0"/>
              </a:rPr>
              <a:t>for the Public's Health</a:t>
            </a:r>
          </a:p>
          <a:p>
            <a:pPr marL="0" indent="0">
              <a:lnSpc>
                <a:spcPct val="120000"/>
              </a:lnSpc>
              <a:spcBef>
                <a:spcPts val="422"/>
              </a:spcBef>
              <a:buNone/>
            </a:pPr>
            <a:endParaRPr lang="zh-TW" altLang="en-US" sz="1800" dirty="0">
              <a:solidFill>
                <a:srgbClr val="000000"/>
              </a:solidFill>
              <a:latin typeface="標楷體" panose="03000509000000000000"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42815" y="4800600"/>
            <a:ext cx="3136391" cy="1914144"/>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p:nvPr/>
        </p:nvSpPr>
        <p:spPr>
          <a:xfrm>
            <a:off x="2380" y="215836"/>
            <a:ext cx="1957705" cy="518795"/>
          </a:xfrm>
          <a:custGeom>
            <a:avLst/>
            <a:gdLst/>
            <a:ahLst/>
            <a:cxnLst/>
            <a:rect l="l" t="t" r="r" b="b"/>
            <a:pathLst>
              <a:path w="1957705" h="518795">
                <a:moveTo>
                  <a:pt x="0" y="518604"/>
                </a:moveTo>
                <a:lnTo>
                  <a:pt x="1957451" y="518604"/>
                </a:lnTo>
                <a:lnTo>
                  <a:pt x="1957451" y="0"/>
                </a:lnTo>
                <a:lnTo>
                  <a:pt x="0" y="0"/>
                </a:lnTo>
                <a:lnTo>
                  <a:pt x="0" y="518604"/>
                </a:lnTo>
                <a:close/>
              </a:path>
            </a:pathLst>
          </a:custGeom>
          <a:solidFill>
            <a:srgbClr val="7DB1E6"/>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a:spLocks noGrp="1"/>
          </p:cNvSpPr>
          <p:nvPr>
            <p:ph type="title"/>
          </p:nvPr>
        </p:nvSpPr>
        <p:spPr>
          <a:xfrm>
            <a:off x="330200" y="294208"/>
            <a:ext cx="1545590"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公衛跨校交流</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txBox="1"/>
          <p:nvPr/>
        </p:nvSpPr>
        <p:spPr>
          <a:xfrm>
            <a:off x="535940" y="857758"/>
            <a:ext cx="5026660" cy="751488"/>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720" algn="l"/>
                <a:tab pos="3957320" algn="l"/>
              </a:tabLst>
            </a:pPr>
            <a:r>
              <a:rPr sz="2400" b="1" dirty="0">
                <a:latin typeface="Times New Roman" panose="02020603050405020304" pitchFamily="18" charset="0"/>
                <a:ea typeface="標楷體" panose="03000509000000000000" pitchFamily="65" charset="-120"/>
                <a:cs typeface="Times New Roman" panose="02020603050405020304" pitchFamily="18" charset="0"/>
              </a:rPr>
              <a:t>公共衛生教師聯誼</a:t>
            </a:r>
            <a:r>
              <a:rPr sz="2400" b="1" spc="-85" dirty="0">
                <a:latin typeface="Times New Roman" panose="02020603050405020304" pitchFamily="18" charset="0"/>
                <a:ea typeface="標楷體" panose="03000509000000000000" pitchFamily="65" charset="-120"/>
                <a:cs typeface="Times New Roman" panose="02020603050405020304" pitchFamily="18" charset="0"/>
              </a:rPr>
              <a:t>(</a:t>
            </a:r>
            <a:r>
              <a:rPr sz="2400" b="1" spc="-85" dirty="0" smtClean="0">
                <a:latin typeface="Times New Roman" panose="02020603050405020304" pitchFamily="18" charset="0"/>
                <a:ea typeface="標楷體" panose="03000509000000000000" pitchFamily="65" charset="-120"/>
                <a:cs typeface="Times New Roman" panose="02020603050405020304" pitchFamily="18" charset="0"/>
              </a:rPr>
              <a:t>19</a:t>
            </a:r>
            <a:r>
              <a:rPr lang="en-US" altLang="zh-TW" sz="2400" b="1" spc="-85" dirty="0" smtClean="0">
                <a:latin typeface="Times New Roman" panose="02020603050405020304" pitchFamily="18" charset="0"/>
                <a:ea typeface="標楷體" panose="03000509000000000000" pitchFamily="65" charset="-120"/>
                <a:cs typeface="Times New Roman" panose="02020603050405020304" pitchFamily="18" charset="0"/>
              </a:rPr>
              <a:t>7</a:t>
            </a:r>
            <a:r>
              <a:rPr sz="2400" b="1" spc="-85" dirty="0" smtClean="0">
                <a:latin typeface="Times New Roman" panose="02020603050405020304" pitchFamily="18" charset="0"/>
                <a:ea typeface="標楷體" panose="03000509000000000000" pitchFamily="65" charset="-120"/>
                <a:cs typeface="Times New Roman" panose="02020603050405020304" pitchFamily="18" charset="0"/>
              </a:rPr>
              <a:t>8</a:t>
            </a:r>
            <a:r>
              <a:rPr sz="2400" b="1" spc="150" dirty="0" smtClean="0">
                <a:latin typeface="Times New Roman" panose="02020603050405020304" pitchFamily="18" charset="0"/>
                <a:ea typeface="標楷體" panose="03000509000000000000" pitchFamily="65" charset="-120"/>
                <a:cs typeface="Times New Roman" panose="02020603050405020304" pitchFamily="18" charset="0"/>
              </a:rPr>
              <a:t>-</a:t>
            </a:r>
            <a:r>
              <a:rPr sz="2400" b="1" spc="150" dirty="0" smtClean="0">
                <a:latin typeface="Times New Roman" panose="02020603050405020304" pitchFamily="18" charset="0"/>
                <a:ea typeface="標楷體" panose="03000509000000000000" pitchFamily="65" charset="-120"/>
                <a:cs typeface="Times New Roman" panose="02020603050405020304" pitchFamily="18" charset="0"/>
              </a:rPr>
              <a:t>迄今</a:t>
            </a:r>
            <a:r>
              <a:rPr sz="2400" b="1" spc="350" dirty="0">
                <a:latin typeface="Times New Roman" panose="02020603050405020304" pitchFamily="18" charset="0"/>
                <a:ea typeface="標楷體" panose="03000509000000000000" pitchFamily="65" charset="-120"/>
                <a:cs typeface="Times New Roman" panose="02020603050405020304" pitchFamily="18" charset="0"/>
              </a:rPr>
              <a:t>)</a:t>
            </a:r>
            <a:endParaRPr sz="2400" dirty="0">
              <a:latin typeface="Times New Roman" panose="02020603050405020304" pitchFamily="18" charset="0"/>
              <a:ea typeface="標楷體" panose="03000509000000000000" pitchFamily="65" charset="-120"/>
              <a:cs typeface="Times New Roman" panose="02020603050405020304" pitchFamily="18" charset="0"/>
            </a:endParaRPr>
          </a:p>
          <a:p>
            <a:pPr marL="317500">
              <a:lnSpc>
                <a:spcPct val="100000"/>
              </a:lnSpc>
              <a:tabLst>
                <a:tab pos="1231900" algn="l"/>
                <a:tab pos="2755900" algn="l"/>
              </a:tabLst>
            </a:pPr>
            <a:r>
              <a:rPr sz="2400" b="1" spc="35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r>
              <a:rPr sz="24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下午	</a:t>
            </a:r>
            <a:r>
              <a:rPr sz="2400" b="1" spc="-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4:50-5:00	</a:t>
            </a:r>
            <a:r>
              <a:rPr sz="24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報到處</a:t>
            </a:r>
            <a:r>
              <a:rPr sz="2400" b="1" spc="35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endParaRPr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txBox="1"/>
          <p:nvPr/>
        </p:nvSpPr>
        <p:spPr>
          <a:xfrm>
            <a:off x="535940" y="1971040"/>
            <a:ext cx="3856354" cy="843821"/>
          </a:xfrm>
          <a:prstGeom prst="rect">
            <a:avLst/>
          </a:prstGeom>
        </p:spPr>
        <p:txBody>
          <a:bodyPr vert="horz" wrap="square" lIns="0" tIns="12700" rIns="0" bIns="0" rtlCol="0">
            <a:spAutoFit/>
          </a:bodyPr>
          <a:lstStyle/>
          <a:p>
            <a:pPr marL="242570" indent="-229870">
              <a:lnSpc>
                <a:spcPct val="100000"/>
              </a:lnSpc>
              <a:spcBef>
                <a:spcPts val="100"/>
              </a:spcBef>
              <a:buFont typeface="Wingdings"/>
              <a:buChar char=""/>
              <a:tabLst>
                <a:tab pos="299720" algn="l"/>
              </a:tabLst>
            </a:pP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跨</a:t>
            </a:r>
            <a:r>
              <a:rPr sz="1800" b="1" dirty="0" err="1" smtClean="0">
                <a:latin typeface="Times New Roman" panose="02020603050405020304" pitchFamily="18" charset="0"/>
                <a:ea typeface="標楷體" panose="03000509000000000000" pitchFamily="65" charset="-120"/>
                <a:cs typeface="Times New Roman" panose="02020603050405020304" pitchFamily="18" charset="0"/>
              </a:rPr>
              <a:t>校公衛實習經驗論壇</a:t>
            </a:r>
            <a:r>
              <a:rPr sz="1800" b="1" spc="-5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(2011-</a:t>
            </a:r>
            <a:r>
              <a:rPr sz="1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迄今</a:t>
            </a:r>
            <a:r>
              <a:rPr sz="1800" b="1" spc="26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endParaRPr sz="1800" dirty="0">
              <a:latin typeface="Times New Roman" panose="02020603050405020304" pitchFamily="18" charset="0"/>
              <a:ea typeface="標楷體" panose="03000509000000000000" pitchFamily="65" charset="-120"/>
              <a:cs typeface="Times New Roman" panose="02020603050405020304" pitchFamily="18" charset="0"/>
            </a:endParaRPr>
          </a:p>
          <a:p>
            <a:pPr marL="242570" marR="406400" indent="-229870">
              <a:lnSpc>
                <a:spcPct val="100000"/>
              </a:lnSpc>
              <a:buFont typeface="Wingdings"/>
              <a:buChar char=""/>
              <a:tabLst>
                <a:tab pos="299720" algn="l"/>
              </a:tabLst>
            </a:pPr>
            <a:r>
              <a:rPr sz="1800" b="1" dirty="0">
                <a:latin typeface="Times New Roman" panose="02020603050405020304" pitchFamily="18" charset="0"/>
                <a:ea typeface="標楷體" panose="03000509000000000000" pitchFamily="65" charset="-120"/>
                <a:cs typeface="Times New Roman" panose="02020603050405020304" pitchFamily="18" charset="0"/>
              </a:rPr>
              <a:t>招募大學生會員</a:t>
            </a:r>
            <a:r>
              <a:rPr sz="1800" b="1" spc="405" dirty="0">
                <a:latin typeface="Times New Roman" panose="02020603050405020304" pitchFamily="18" charset="0"/>
                <a:ea typeface="標楷體" panose="03000509000000000000" pitchFamily="65" charset="-120"/>
                <a:cs typeface="Times New Roman" panose="02020603050405020304" pitchFamily="18" charset="0"/>
              </a:rPr>
              <a:t> </a:t>
            </a:r>
            <a:r>
              <a:rPr sz="1800" b="1" spc="-145" dirty="0">
                <a:latin typeface="Times New Roman" panose="02020603050405020304" pitchFamily="18" charset="0"/>
                <a:ea typeface="標楷體" panose="03000509000000000000" pitchFamily="65" charset="-120"/>
                <a:cs typeface="Times New Roman" panose="02020603050405020304" pitchFamily="18" charset="0"/>
              </a:rPr>
              <a:t>(2014~</a:t>
            </a:r>
            <a:r>
              <a:rPr sz="1800" b="1" dirty="0">
                <a:latin typeface="Times New Roman" panose="02020603050405020304" pitchFamily="18" charset="0"/>
                <a:ea typeface="標楷體" panose="03000509000000000000" pitchFamily="65" charset="-120"/>
                <a:cs typeface="Times New Roman" panose="02020603050405020304" pitchFamily="18" charset="0"/>
              </a:rPr>
              <a:t>迄今</a:t>
            </a:r>
            <a:r>
              <a:rPr sz="1800" b="1" spc="260" dirty="0">
                <a:latin typeface="Times New Roman" panose="02020603050405020304" pitchFamily="18" charset="0"/>
                <a:ea typeface="標楷體" panose="03000509000000000000" pitchFamily="65" charset="-120"/>
                <a:cs typeface="Times New Roman" panose="02020603050405020304" pitchFamily="18" charset="0"/>
              </a:rPr>
              <a:t>)  </a:t>
            </a:r>
            <a:r>
              <a:rPr sz="1800" dirty="0">
                <a:solidFill>
                  <a:srgbClr val="7E7E7E"/>
                </a:solidFill>
                <a:latin typeface="Times New Roman" panose="02020603050405020304" pitchFamily="18" charset="0"/>
                <a:ea typeface="標楷體" panose="03000509000000000000" pitchFamily="65" charset="-120"/>
                <a:cs typeface="Times New Roman" panose="02020603050405020304" pitchFamily="18" charset="0"/>
              </a:rPr>
              <a:t>培養公衛</a:t>
            </a:r>
            <a:r>
              <a:rPr sz="1800" spc="-15" dirty="0">
                <a:solidFill>
                  <a:srgbClr val="7E7E7E"/>
                </a:solidFill>
                <a:latin typeface="Times New Roman" panose="02020603050405020304" pitchFamily="18" charset="0"/>
                <a:ea typeface="標楷體" panose="03000509000000000000" pitchFamily="65" charset="-120"/>
                <a:cs typeface="Times New Roman" panose="02020603050405020304" pitchFamily="18" charset="0"/>
              </a:rPr>
              <a:t>系</a:t>
            </a:r>
            <a:r>
              <a:rPr sz="1800" dirty="0">
                <a:solidFill>
                  <a:srgbClr val="7E7E7E"/>
                </a:solidFill>
                <a:latin typeface="Times New Roman" panose="02020603050405020304" pitchFamily="18" charset="0"/>
                <a:ea typeface="標楷體" panose="03000509000000000000" pitchFamily="65" charset="-120"/>
                <a:cs typeface="Times New Roman" panose="02020603050405020304" pitchFamily="18" charset="0"/>
              </a:rPr>
              <a:t>所學生對學會之認同</a:t>
            </a:r>
            <a:endParaRPr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txBox="1"/>
          <p:nvPr/>
        </p:nvSpPr>
        <p:spPr>
          <a:xfrm>
            <a:off x="4842764" y="1909064"/>
            <a:ext cx="3970654" cy="940435"/>
          </a:xfrm>
          <a:prstGeom prst="rect">
            <a:avLst/>
          </a:prstGeom>
        </p:spPr>
        <p:txBody>
          <a:bodyPr vert="horz" wrap="square" lIns="0" tIns="12700" rIns="0" bIns="0" rtlCol="0">
            <a:spAutoFit/>
          </a:bodyPr>
          <a:lstStyle/>
          <a:p>
            <a:pPr marL="299085" indent="-286385">
              <a:lnSpc>
                <a:spcPts val="2150"/>
              </a:lnSpc>
              <a:spcBef>
                <a:spcPts val="100"/>
              </a:spcBef>
              <a:buFont typeface="Wingdings"/>
              <a:buChar char=""/>
              <a:tabLst>
                <a:tab pos="299720" algn="l"/>
              </a:tabLst>
            </a:pPr>
            <a:r>
              <a:rPr sz="1800" b="1" dirty="0" err="1" smtClean="0">
                <a:latin typeface="Times New Roman" panose="02020603050405020304" pitchFamily="18" charset="0"/>
                <a:ea typeface="標楷體" panose="03000509000000000000" pitchFamily="65" charset="-120"/>
                <a:cs typeface="Times New Roman" panose="02020603050405020304" pitchFamily="18" charset="0"/>
              </a:rPr>
              <a:t>九校公衛系聯誼會</a:t>
            </a:r>
            <a:r>
              <a:rPr sz="1800" b="1" spc="360" dirty="0" smtClean="0">
                <a:latin typeface="Times New Roman" panose="02020603050405020304" pitchFamily="18" charset="0"/>
                <a:ea typeface="標楷體" panose="03000509000000000000" pitchFamily="65" charset="-120"/>
                <a:cs typeface="Times New Roman" panose="02020603050405020304" pitchFamily="18" charset="0"/>
              </a:rPr>
              <a:t> </a:t>
            </a:r>
            <a:r>
              <a:rPr sz="1800" b="1" spc="-145"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(2015~</a:t>
            </a:r>
            <a:r>
              <a:rPr sz="1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迄今</a:t>
            </a:r>
            <a:r>
              <a:rPr sz="1800" b="1" spc="26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endParaRPr sz="1800" dirty="0">
              <a:latin typeface="Times New Roman" panose="02020603050405020304" pitchFamily="18" charset="0"/>
              <a:ea typeface="標楷體" panose="03000509000000000000" pitchFamily="65" charset="-120"/>
              <a:cs typeface="Times New Roman" panose="02020603050405020304" pitchFamily="18" charset="0"/>
            </a:endParaRPr>
          </a:p>
          <a:p>
            <a:pPr marL="299085">
              <a:lnSpc>
                <a:spcPts val="2870"/>
              </a:lnSpc>
            </a:pPr>
            <a:r>
              <a:rPr sz="2400" b="1" spc="35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r>
              <a:rPr sz="24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中午</a:t>
            </a:r>
            <a:r>
              <a:rPr sz="2400" b="1" spc="-229"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217</a:t>
            </a:r>
            <a:r>
              <a:rPr sz="24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教室</a:t>
            </a:r>
            <a:r>
              <a:rPr sz="2400" b="1" spc="350"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endParaRPr sz="2400" dirty="0">
              <a:latin typeface="Times New Roman" panose="02020603050405020304" pitchFamily="18" charset="0"/>
              <a:ea typeface="標楷體" panose="03000509000000000000" pitchFamily="65" charset="-120"/>
              <a:cs typeface="Times New Roman" panose="02020603050405020304" pitchFamily="18" charset="0"/>
            </a:endParaRPr>
          </a:p>
          <a:p>
            <a:pPr marL="356870">
              <a:lnSpc>
                <a:spcPct val="100000"/>
              </a:lnSpc>
              <a:spcBef>
                <a:spcPts val="25"/>
              </a:spcBef>
            </a:pPr>
            <a:r>
              <a:rPr sz="1800" dirty="0">
                <a:solidFill>
                  <a:srgbClr val="7E7E7E"/>
                </a:solidFill>
                <a:latin typeface="Times New Roman" panose="02020603050405020304" pitchFamily="18" charset="0"/>
                <a:ea typeface="標楷體" panose="03000509000000000000" pitchFamily="65" charset="-120"/>
                <a:cs typeface="Times New Roman" panose="02020603050405020304" pitchFamily="18" charset="0"/>
              </a:rPr>
              <a:t>促進校際</a:t>
            </a:r>
            <a:r>
              <a:rPr sz="1800" spc="-15" dirty="0">
                <a:solidFill>
                  <a:srgbClr val="7E7E7E"/>
                </a:solidFill>
                <a:latin typeface="Times New Roman" panose="02020603050405020304" pitchFamily="18" charset="0"/>
                <a:ea typeface="標楷體" panose="03000509000000000000" pitchFamily="65" charset="-120"/>
                <a:cs typeface="Times New Roman" panose="02020603050405020304" pitchFamily="18" charset="0"/>
              </a:rPr>
              <a:t>間</a:t>
            </a:r>
            <a:r>
              <a:rPr sz="1800" dirty="0">
                <a:solidFill>
                  <a:srgbClr val="7E7E7E"/>
                </a:solidFill>
                <a:latin typeface="Times New Roman" panose="02020603050405020304" pitchFamily="18" charset="0"/>
                <a:ea typeface="標楷體" panose="03000509000000000000" pitchFamily="65" charset="-120"/>
                <a:cs typeface="Times New Roman" panose="02020603050405020304" pitchFamily="18" charset="0"/>
              </a:rPr>
              <a:t>、學會之聯繫</a:t>
            </a:r>
            <a:endParaRPr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p:nvPr/>
        </p:nvSpPr>
        <p:spPr>
          <a:xfrm>
            <a:off x="683564" y="2937484"/>
            <a:ext cx="3612896" cy="3096387"/>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object 10"/>
          <p:cNvSpPr/>
          <p:nvPr/>
        </p:nvSpPr>
        <p:spPr>
          <a:xfrm>
            <a:off x="457072" y="5296152"/>
            <a:ext cx="1679727" cy="1561845"/>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object 11"/>
          <p:cNvSpPr/>
          <p:nvPr/>
        </p:nvSpPr>
        <p:spPr>
          <a:xfrm>
            <a:off x="5047488" y="2866644"/>
            <a:ext cx="3767327" cy="2657855"/>
          </a:xfrm>
          <a:prstGeom prst="rect">
            <a:avLst/>
          </a:prstGeom>
          <a:blipFill>
            <a:blip r:embed="rId5"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object 12"/>
          <p:cNvSpPr txBox="1"/>
          <p:nvPr/>
        </p:nvSpPr>
        <p:spPr>
          <a:xfrm>
            <a:off x="8333358" y="6427114"/>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7</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406" y="892251"/>
            <a:ext cx="4091304"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Times New Roman" panose="02020603050405020304" pitchFamily="18" charset="0"/>
                <a:ea typeface="標楷體" panose="03000509000000000000" pitchFamily="65" charset="-120"/>
                <a:cs typeface="Times New Roman" panose="02020603050405020304" pitchFamily="18" charset="0"/>
              </a:rPr>
              <a:t>歷</a:t>
            </a:r>
            <a:r>
              <a:rPr sz="3200" spc="0" dirty="0">
                <a:latin typeface="Times New Roman" panose="02020603050405020304" pitchFamily="18" charset="0"/>
                <a:ea typeface="標楷體" panose="03000509000000000000" pitchFamily="65" charset="-120"/>
                <a:cs typeface="Times New Roman" panose="02020603050405020304" pitchFamily="18" charset="0"/>
              </a:rPr>
              <a:t>年</a:t>
            </a:r>
            <a:r>
              <a:rPr sz="3200" spc="-10" dirty="0">
                <a:latin typeface="Times New Roman" panose="02020603050405020304" pitchFamily="18" charset="0"/>
                <a:ea typeface="標楷體" panose="03000509000000000000" pitchFamily="65" charset="-120"/>
                <a:cs typeface="Times New Roman" panose="02020603050405020304" pitchFamily="18" charset="0"/>
              </a:rPr>
              <a:t>報</a:t>
            </a:r>
            <a:r>
              <a:rPr sz="3200" spc="0" dirty="0">
                <a:latin typeface="Times New Roman" panose="02020603050405020304" pitchFamily="18" charset="0"/>
                <a:ea typeface="標楷體" panose="03000509000000000000" pitchFamily="65" charset="-120"/>
                <a:cs typeface="Times New Roman" panose="02020603050405020304" pitchFamily="18" charset="0"/>
              </a:rPr>
              <a:t>考人</a:t>
            </a:r>
            <a:r>
              <a:rPr sz="3200" spc="-15" dirty="0">
                <a:latin typeface="Times New Roman" panose="02020603050405020304" pitchFamily="18" charset="0"/>
                <a:ea typeface="標楷體" panose="03000509000000000000" pitchFamily="65" charset="-120"/>
                <a:cs typeface="Times New Roman" panose="02020603050405020304" pitchFamily="18" charset="0"/>
              </a:rPr>
              <a:t>數</a:t>
            </a:r>
            <a:r>
              <a:rPr sz="3200" spc="0" dirty="0">
                <a:latin typeface="Times New Roman" panose="02020603050405020304" pitchFamily="18" charset="0"/>
                <a:ea typeface="標楷體" panose="03000509000000000000" pitchFamily="65" charset="-120"/>
                <a:cs typeface="Times New Roman" panose="02020603050405020304" pitchFamily="18" charset="0"/>
              </a:rPr>
              <a:t>及通</a:t>
            </a:r>
            <a:r>
              <a:rPr sz="3200" spc="-15" dirty="0">
                <a:latin typeface="Times New Roman" panose="02020603050405020304" pitchFamily="18" charset="0"/>
                <a:ea typeface="標楷體" panose="03000509000000000000" pitchFamily="65" charset="-120"/>
                <a:cs typeface="Times New Roman" panose="02020603050405020304" pitchFamily="18" charset="0"/>
              </a:rPr>
              <a:t>過</a:t>
            </a:r>
            <a:r>
              <a:rPr sz="3200" spc="0" dirty="0">
                <a:latin typeface="Times New Roman" panose="02020603050405020304" pitchFamily="18" charset="0"/>
                <a:ea typeface="標楷體" panose="03000509000000000000" pitchFamily="65" charset="-120"/>
                <a:cs typeface="Times New Roman" panose="02020603050405020304" pitchFamily="18" charset="0"/>
              </a:rPr>
              <a:t>率</a:t>
            </a:r>
            <a:endParaRPr sz="3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object 3"/>
          <p:cNvSpPr txBox="1"/>
          <p:nvPr/>
        </p:nvSpPr>
        <p:spPr>
          <a:xfrm>
            <a:off x="5232908" y="1055624"/>
            <a:ext cx="3442970" cy="604520"/>
          </a:xfrm>
          <a:prstGeom prst="rect">
            <a:avLst/>
          </a:prstGeom>
        </p:spPr>
        <p:txBody>
          <a:bodyPr vert="horz" wrap="square" lIns="0" tIns="27939" rIns="0" bIns="0" rtlCol="0">
            <a:spAutoFit/>
          </a:bodyPr>
          <a:lstStyle/>
          <a:p>
            <a:pPr marL="12700">
              <a:lnSpc>
                <a:spcPct val="100000"/>
              </a:lnSpc>
              <a:spcBef>
                <a:spcPts val="219"/>
              </a:spcBef>
            </a:pPr>
            <a:r>
              <a:rPr sz="1800" b="1" dirty="0">
                <a:solidFill>
                  <a:schemeClr val="accent3">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感謝亞洲大學吳聰能副校長、</a:t>
            </a:r>
            <a:endParaRPr sz="1800" dirty="0">
              <a:solidFill>
                <a:schemeClr val="accent3">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457834">
              <a:lnSpc>
                <a:spcPct val="100000"/>
              </a:lnSpc>
              <a:spcBef>
                <a:spcPts val="120"/>
              </a:spcBef>
            </a:pPr>
            <a:r>
              <a:rPr sz="1800" b="1" dirty="0">
                <a:solidFill>
                  <a:schemeClr val="accent3">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台灣大學陳為堅教授等人協助</a:t>
            </a:r>
            <a:endParaRPr sz="1800" dirty="0">
              <a:solidFill>
                <a:schemeClr val="accent3">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txBox="1"/>
          <p:nvPr/>
        </p:nvSpPr>
        <p:spPr>
          <a:xfrm>
            <a:off x="215315" y="162128"/>
            <a:ext cx="7058025" cy="343684"/>
          </a:xfrm>
          <a:prstGeom prst="rect">
            <a:avLst/>
          </a:prstGeom>
          <a:solidFill>
            <a:srgbClr val="619DD1"/>
          </a:solidFill>
        </p:spPr>
        <p:txBody>
          <a:bodyPr vert="horz" wrap="square" lIns="0" tIns="35560" rIns="0" bIns="0" rtlCol="0">
            <a:spAutoFit/>
          </a:bodyPr>
          <a:lstStyle/>
          <a:p>
            <a:pPr marL="91440">
              <a:lnSpc>
                <a:spcPct val="100000"/>
              </a:lnSpc>
              <a:spcBef>
                <a:spcPts val="280"/>
              </a:spcBef>
            </a:pP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學：公共衛</a:t>
            </a:r>
            <a:r>
              <a:rPr sz="2000" b="1" spc="-2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生</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核心課程學</a:t>
            </a:r>
            <a:r>
              <a:rPr sz="2000" b="1" spc="-2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科</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能力測</a:t>
            </a: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驗</a:t>
            </a:r>
            <a:r>
              <a:rPr sz="2000" b="1" spc="-7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(2009-</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迄今</a:t>
            </a:r>
            <a:r>
              <a:rPr sz="2000" b="1" spc="27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執</a:t>
            </a:r>
            <a:r>
              <a:rPr sz="2000" b="1" spc="-1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行</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第九年</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6" name="object 6"/>
          <p:cNvGraphicFramePr>
            <a:graphicFrameLocks noGrp="1"/>
          </p:cNvGraphicFramePr>
          <p:nvPr>
            <p:extLst>
              <p:ext uri="{D42A27DB-BD31-4B8C-83A1-F6EECF244321}">
                <p14:modId xmlns:p14="http://schemas.microsoft.com/office/powerpoint/2010/main" val="3037595338"/>
              </p:ext>
            </p:extLst>
          </p:nvPr>
        </p:nvGraphicFramePr>
        <p:xfrm>
          <a:off x="680389" y="1881504"/>
          <a:ext cx="4184648" cy="4661535"/>
        </p:xfrm>
        <a:graphic>
          <a:graphicData uri="http://schemas.openxmlformats.org/drawingml/2006/table">
            <a:tbl>
              <a:tblPr firstRow="1" bandRow="1">
                <a:tableStyleId>{2D5ABB26-0587-4C30-8999-92F81FD0307C}</a:tableStyleId>
              </a:tblPr>
              <a:tblGrid>
                <a:gridCol w="974090"/>
                <a:gridCol w="1119505"/>
                <a:gridCol w="1036319"/>
                <a:gridCol w="1054734"/>
              </a:tblGrid>
              <a:tr h="775335">
                <a:tc>
                  <a:txBody>
                    <a:bodyPr/>
                    <a:lstStyle/>
                    <a:p>
                      <a:pPr marR="146685" algn="r">
                        <a:lnSpc>
                          <a:spcPct val="100000"/>
                        </a:lnSpc>
                        <a:spcBef>
                          <a:spcPts val="1465"/>
                        </a:spcBef>
                      </a:pPr>
                      <a:r>
                        <a:rPr sz="23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年度</a:t>
                      </a:r>
                      <a:endParaRPr sz="23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86055" marB="0">
                    <a:lnL w="6350">
                      <a:solidFill>
                        <a:srgbClr val="000000"/>
                      </a:solidFill>
                      <a:prstDash val="solid"/>
                    </a:lnL>
                    <a:lnT w="6350">
                      <a:solidFill>
                        <a:srgbClr val="9BC2E6"/>
                      </a:solidFill>
                      <a:prstDash val="solid"/>
                    </a:lnT>
                    <a:lnB w="6350">
                      <a:solidFill>
                        <a:srgbClr val="9BC2E6"/>
                      </a:solidFill>
                      <a:prstDash val="solid"/>
                    </a:lnB>
                    <a:solidFill>
                      <a:srgbClr val="71AB4A"/>
                    </a:solidFill>
                  </a:tcPr>
                </a:tc>
                <a:tc>
                  <a:txBody>
                    <a:bodyPr/>
                    <a:lstStyle/>
                    <a:p>
                      <a:pPr marL="78740" algn="ctr">
                        <a:lnSpc>
                          <a:spcPct val="100000"/>
                        </a:lnSpc>
                        <a:spcBef>
                          <a:spcPts val="85"/>
                        </a:spcBef>
                      </a:pPr>
                      <a:r>
                        <a:rPr sz="23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報考人</a:t>
                      </a:r>
                      <a:endParaRPr sz="2300">
                        <a:latin typeface="Times New Roman" panose="02020603050405020304" pitchFamily="18" charset="0"/>
                        <a:ea typeface="標楷體" panose="03000509000000000000" pitchFamily="65" charset="-120"/>
                        <a:cs typeface="Times New Roman" panose="02020603050405020304" pitchFamily="18" charset="0"/>
                      </a:endParaRPr>
                    </a:p>
                    <a:p>
                      <a:pPr marL="76200" algn="ctr">
                        <a:lnSpc>
                          <a:spcPct val="100000"/>
                        </a:lnSpc>
                        <a:spcBef>
                          <a:spcPts val="5"/>
                        </a:spcBef>
                      </a:pPr>
                      <a:r>
                        <a:rPr sz="23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數</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0795" marB="0">
                    <a:lnT w="6350">
                      <a:solidFill>
                        <a:srgbClr val="9BC2E6"/>
                      </a:solidFill>
                      <a:prstDash val="solid"/>
                    </a:lnT>
                    <a:lnB w="6350">
                      <a:solidFill>
                        <a:srgbClr val="9BC2E6"/>
                      </a:solidFill>
                      <a:prstDash val="solid"/>
                    </a:lnB>
                    <a:solidFill>
                      <a:srgbClr val="71AB4A"/>
                    </a:solidFill>
                  </a:tcPr>
                </a:tc>
                <a:tc>
                  <a:txBody>
                    <a:bodyPr/>
                    <a:lstStyle/>
                    <a:p>
                      <a:pPr marL="14604" algn="ctr">
                        <a:lnSpc>
                          <a:spcPct val="100000"/>
                        </a:lnSpc>
                        <a:spcBef>
                          <a:spcPts val="85"/>
                        </a:spcBef>
                      </a:pPr>
                      <a:r>
                        <a:rPr sz="23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通過人</a:t>
                      </a:r>
                      <a:endParaRPr sz="2300" dirty="0">
                        <a:latin typeface="Times New Roman" panose="02020603050405020304" pitchFamily="18" charset="0"/>
                        <a:ea typeface="標楷體" panose="03000509000000000000" pitchFamily="65" charset="-120"/>
                        <a:cs typeface="Times New Roman" panose="02020603050405020304" pitchFamily="18" charset="0"/>
                      </a:endParaRPr>
                    </a:p>
                    <a:p>
                      <a:pPr marL="12700" algn="ctr">
                        <a:lnSpc>
                          <a:spcPct val="100000"/>
                        </a:lnSpc>
                        <a:spcBef>
                          <a:spcPts val="5"/>
                        </a:spcBef>
                      </a:pPr>
                      <a:r>
                        <a:rPr sz="23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數</a:t>
                      </a:r>
                      <a:endParaRPr sz="23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0795" marB="0">
                    <a:lnT w="6350">
                      <a:solidFill>
                        <a:srgbClr val="9BC2E6"/>
                      </a:solidFill>
                      <a:prstDash val="solid"/>
                    </a:lnT>
                    <a:lnB w="6350">
                      <a:solidFill>
                        <a:srgbClr val="9BC2E6"/>
                      </a:solidFill>
                      <a:prstDash val="solid"/>
                    </a:lnB>
                    <a:solidFill>
                      <a:srgbClr val="71AB4A"/>
                    </a:solidFill>
                  </a:tcPr>
                </a:tc>
                <a:tc>
                  <a:txBody>
                    <a:bodyPr/>
                    <a:lstStyle/>
                    <a:p>
                      <a:pPr marL="13970" algn="ctr">
                        <a:lnSpc>
                          <a:spcPct val="100000"/>
                        </a:lnSpc>
                        <a:spcBef>
                          <a:spcPts val="1390"/>
                        </a:spcBef>
                      </a:pPr>
                      <a:r>
                        <a:rPr sz="24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通過率</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76530" marB="0">
                    <a:lnR w="6350">
                      <a:solidFill>
                        <a:srgbClr val="000000"/>
                      </a:solidFill>
                      <a:prstDash val="solid"/>
                    </a:lnR>
                    <a:lnT w="6350">
                      <a:solidFill>
                        <a:srgbClr val="9BC2E6"/>
                      </a:solidFill>
                      <a:prstDash val="solid"/>
                    </a:lnT>
                    <a:lnB w="6350">
                      <a:solidFill>
                        <a:srgbClr val="9BC2E6"/>
                      </a:solidFill>
                      <a:prstDash val="solid"/>
                    </a:lnB>
                    <a:solidFill>
                      <a:srgbClr val="71AB4A"/>
                    </a:solidFill>
                  </a:tcPr>
                </a:tc>
              </a:tr>
              <a:tr h="431800">
                <a:tc>
                  <a:txBody>
                    <a:bodyPr/>
                    <a:lstStyle/>
                    <a:p>
                      <a:pPr marR="146685" algn="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2009</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L w="6350">
                      <a:solidFill>
                        <a:srgbClr val="000000"/>
                      </a:solidFill>
                      <a:prstDash val="solid"/>
                    </a:lnL>
                    <a:lnT w="6350">
                      <a:solidFill>
                        <a:srgbClr val="9BC2E6"/>
                      </a:solidFill>
                      <a:prstDash val="solid"/>
                    </a:lnT>
                    <a:lnB w="6350">
                      <a:solidFill>
                        <a:srgbClr val="9BC2E6"/>
                      </a:solidFill>
                      <a:prstDash val="solid"/>
                    </a:lnB>
                    <a:solidFill>
                      <a:srgbClr val="C2E39C"/>
                    </a:solidFill>
                  </a:tcPr>
                </a:tc>
                <a:tc>
                  <a:txBody>
                    <a:bodyPr/>
                    <a:lstStyle/>
                    <a:p>
                      <a:pPr marR="292735" algn="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407</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T w="6350">
                      <a:solidFill>
                        <a:srgbClr val="9BC2E6"/>
                      </a:solidFill>
                      <a:prstDash val="solid"/>
                    </a:lnT>
                    <a:lnB w="6350">
                      <a:solidFill>
                        <a:srgbClr val="9BC2E6"/>
                      </a:solidFill>
                      <a:prstDash val="solid"/>
                    </a:lnB>
                    <a:solidFill>
                      <a:srgbClr val="C2E39C"/>
                    </a:solidFill>
                  </a:tcPr>
                </a:tc>
                <a:tc>
                  <a:txBody>
                    <a:bodyPr/>
                    <a:lstStyle/>
                    <a:p>
                      <a:pPr marL="14604" algn="ct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179</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T w="6350">
                      <a:solidFill>
                        <a:srgbClr val="9BC2E6"/>
                      </a:solidFill>
                      <a:prstDash val="solid"/>
                    </a:lnT>
                    <a:lnB w="6350">
                      <a:solidFill>
                        <a:srgbClr val="9BC2E6"/>
                      </a:solidFill>
                      <a:prstDash val="solid"/>
                    </a:lnB>
                    <a:solidFill>
                      <a:srgbClr val="C2E39C"/>
                    </a:solidFill>
                  </a:tcPr>
                </a:tc>
                <a:tc>
                  <a:txBody>
                    <a:bodyPr/>
                    <a:lstStyle/>
                    <a:p>
                      <a:pPr marL="14604" algn="ctr">
                        <a:lnSpc>
                          <a:spcPct val="100000"/>
                        </a:lnSpc>
                        <a:spcBef>
                          <a:spcPts val="65"/>
                        </a:spcBef>
                      </a:pPr>
                      <a:r>
                        <a:rPr sz="2400" b="1" spc="-300" dirty="0">
                          <a:latin typeface="Times New Roman" panose="02020603050405020304" pitchFamily="18" charset="0"/>
                          <a:ea typeface="標楷體" panose="03000509000000000000" pitchFamily="65" charset="-120"/>
                          <a:cs typeface="Times New Roman" panose="02020603050405020304" pitchFamily="18" charset="0"/>
                        </a:rPr>
                        <a:t>44</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8255" marB="0">
                    <a:lnR w="6350">
                      <a:solidFill>
                        <a:srgbClr val="000000"/>
                      </a:solidFill>
                      <a:prstDash val="solid"/>
                    </a:lnR>
                    <a:lnT w="6350">
                      <a:solidFill>
                        <a:srgbClr val="9BC2E6"/>
                      </a:solidFill>
                      <a:prstDash val="solid"/>
                    </a:lnT>
                    <a:lnB w="6350">
                      <a:solidFill>
                        <a:srgbClr val="9BC2E6"/>
                      </a:solidFill>
                      <a:prstDash val="solid"/>
                    </a:lnB>
                    <a:solidFill>
                      <a:srgbClr val="C2E39C"/>
                    </a:solidFill>
                  </a:tcPr>
                </a:tc>
              </a:tr>
              <a:tr h="431800">
                <a:tc>
                  <a:txBody>
                    <a:bodyPr/>
                    <a:lstStyle/>
                    <a:p>
                      <a:pPr marR="146685" algn="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2010</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L w="6350">
                      <a:solidFill>
                        <a:srgbClr val="000000"/>
                      </a:solidFill>
                      <a:prstDash val="solid"/>
                    </a:lnL>
                    <a:lnT w="6350">
                      <a:solidFill>
                        <a:srgbClr val="9BC2E6"/>
                      </a:solidFill>
                      <a:prstDash val="solid"/>
                    </a:lnT>
                    <a:lnB w="6350">
                      <a:solidFill>
                        <a:srgbClr val="9BC2E6"/>
                      </a:solidFill>
                      <a:prstDash val="solid"/>
                    </a:lnB>
                  </a:tcPr>
                </a:tc>
                <a:tc>
                  <a:txBody>
                    <a:bodyPr/>
                    <a:lstStyle/>
                    <a:p>
                      <a:pPr marR="292735" algn="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262</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T w="6350">
                      <a:solidFill>
                        <a:srgbClr val="9BC2E6"/>
                      </a:solidFill>
                      <a:prstDash val="solid"/>
                    </a:lnT>
                    <a:lnB w="6350">
                      <a:solidFill>
                        <a:srgbClr val="9BC2E6"/>
                      </a:solidFill>
                      <a:prstDash val="solid"/>
                    </a:lnB>
                  </a:tcPr>
                </a:tc>
                <a:tc>
                  <a:txBody>
                    <a:bodyPr/>
                    <a:lstStyle/>
                    <a:p>
                      <a:pPr marL="14604" algn="ct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128</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T w="6350">
                      <a:solidFill>
                        <a:srgbClr val="9BC2E6"/>
                      </a:solidFill>
                      <a:prstDash val="solid"/>
                    </a:lnT>
                    <a:lnB w="6350">
                      <a:solidFill>
                        <a:srgbClr val="9BC2E6"/>
                      </a:solidFill>
                      <a:prstDash val="solid"/>
                    </a:lnB>
                  </a:tcPr>
                </a:tc>
                <a:tc>
                  <a:txBody>
                    <a:bodyPr/>
                    <a:lstStyle/>
                    <a:p>
                      <a:pPr marL="14604" algn="ctr">
                        <a:lnSpc>
                          <a:spcPct val="100000"/>
                        </a:lnSpc>
                        <a:spcBef>
                          <a:spcPts val="60"/>
                        </a:spcBef>
                      </a:pPr>
                      <a:r>
                        <a:rPr sz="2400" b="1" spc="-300" dirty="0">
                          <a:latin typeface="Times New Roman" panose="02020603050405020304" pitchFamily="18" charset="0"/>
                          <a:ea typeface="標楷體" panose="03000509000000000000" pitchFamily="65" charset="-120"/>
                          <a:cs typeface="Times New Roman" panose="02020603050405020304" pitchFamily="18" charset="0"/>
                        </a:rPr>
                        <a:t>49</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7620" marB="0">
                    <a:lnR w="6350">
                      <a:solidFill>
                        <a:srgbClr val="000000"/>
                      </a:solidFill>
                      <a:prstDash val="solid"/>
                    </a:lnR>
                    <a:lnT w="6350">
                      <a:solidFill>
                        <a:srgbClr val="9BC2E6"/>
                      </a:solidFill>
                      <a:prstDash val="solid"/>
                    </a:lnT>
                    <a:lnB w="6350">
                      <a:solidFill>
                        <a:srgbClr val="9BC2E6"/>
                      </a:solidFill>
                      <a:prstDash val="solid"/>
                    </a:lnB>
                  </a:tcPr>
                </a:tc>
              </a:tr>
              <a:tr h="431800">
                <a:tc>
                  <a:txBody>
                    <a:bodyPr/>
                    <a:lstStyle/>
                    <a:p>
                      <a:pPr marR="146685" algn="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2011</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L w="6350">
                      <a:solidFill>
                        <a:srgbClr val="000000"/>
                      </a:solidFill>
                      <a:prstDash val="solid"/>
                    </a:lnL>
                    <a:lnT w="6350">
                      <a:solidFill>
                        <a:srgbClr val="9BC2E6"/>
                      </a:solidFill>
                      <a:prstDash val="solid"/>
                    </a:lnT>
                    <a:lnB w="6350">
                      <a:solidFill>
                        <a:srgbClr val="9BC2E6"/>
                      </a:solidFill>
                      <a:prstDash val="solid"/>
                    </a:lnB>
                    <a:solidFill>
                      <a:srgbClr val="C2E39C"/>
                    </a:solidFill>
                  </a:tcPr>
                </a:tc>
                <a:tc>
                  <a:txBody>
                    <a:bodyPr/>
                    <a:lstStyle/>
                    <a:p>
                      <a:pPr marR="292735" algn="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333</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T w="6350">
                      <a:solidFill>
                        <a:srgbClr val="9BC2E6"/>
                      </a:solidFill>
                      <a:prstDash val="solid"/>
                    </a:lnT>
                    <a:lnB w="6350">
                      <a:solidFill>
                        <a:srgbClr val="9BC2E6"/>
                      </a:solidFill>
                      <a:prstDash val="solid"/>
                    </a:lnB>
                    <a:solidFill>
                      <a:srgbClr val="C2E39C"/>
                    </a:solidFill>
                  </a:tcPr>
                </a:tc>
                <a:tc>
                  <a:txBody>
                    <a:bodyPr/>
                    <a:lstStyle/>
                    <a:p>
                      <a:pPr marL="14604" algn="ct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160</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T w="6350">
                      <a:solidFill>
                        <a:srgbClr val="9BC2E6"/>
                      </a:solidFill>
                      <a:prstDash val="solid"/>
                    </a:lnT>
                    <a:lnB w="6350">
                      <a:solidFill>
                        <a:srgbClr val="9BC2E6"/>
                      </a:solidFill>
                      <a:prstDash val="solid"/>
                    </a:lnB>
                    <a:solidFill>
                      <a:srgbClr val="C2E39C"/>
                    </a:solidFill>
                  </a:tcPr>
                </a:tc>
                <a:tc>
                  <a:txBody>
                    <a:bodyPr/>
                    <a:lstStyle/>
                    <a:p>
                      <a:pPr marL="14604" algn="ctr">
                        <a:lnSpc>
                          <a:spcPct val="100000"/>
                        </a:lnSpc>
                        <a:spcBef>
                          <a:spcPts val="60"/>
                        </a:spcBef>
                      </a:pPr>
                      <a:r>
                        <a:rPr sz="2400" b="1" spc="-300" dirty="0">
                          <a:latin typeface="Times New Roman" panose="02020603050405020304" pitchFamily="18" charset="0"/>
                          <a:ea typeface="標楷體" panose="03000509000000000000" pitchFamily="65" charset="-120"/>
                          <a:cs typeface="Times New Roman" panose="02020603050405020304" pitchFamily="18" charset="0"/>
                        </a:rPr>
                        <a:t>48</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7620" marB="0">
                    <a:lnR w="6350">
                      <a:solidFill>
                        <a:srgbClr val="000000"/>
                      </a:solidFill>
                      <a:prstDash val="solid"/>
                    </a:lnR>
                    <a:lnT w="6350">
                      <a:solidFill>
                        <a:srgbClr val="9BC2E6"/>
                      </a:solidFill>
                      <a:prstDash val="solid"/>
                    </a:lnT>
                    <a:lnB w="6350">
                      <a:solidFill>
                        <a:srgbClr val="9BC2E6"/>
                      </a:solidFill>
                      <a:prstDash val="solid"/>
                    </a:lnB>
                    <a:solidFill>
                      <a:srgbClr val="C2E39C"/>
                    </a:solidFill>
                  </a:tcPr>
                </a:tc>
              </a:tr>
              <a:tr h="431800">
                <a:tc>
                  <a:txBody>
                    <a:bodyPr/>
                    <a:lstStyle/>
                    <a:p>
                      <a:pPr marR="146685" algn="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2012</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L w="6350">
                      <a:solidFill>
                        <a:srgbClr val="000000"/>
                      </a:solidFill>
                      <a:prstDash val="solid"/>
                    </a:lnL>
                    <a:lnT w="6350">
                      <a:solidFill>
                        <a:srgbClr val="9BC2E6"/>
                      </a:solidFill>
                      <a:prstDash val="solid"/>
                    </a:lnT>
                    <a:lnB w="6350">
                      <a:solidFill>
                        <a:srgbClr val="9BC2E6"/>
                      </a:solidFill>
                      <a:prstDash val="solid"/>
                    </a:lnB>
                  </a:tcPr>
                </a:tc>
                <a:tc>
                  <a:txBody>
                    <a:bodyPr/>
                    <a:lstStyle/>
                    <a:p>
                      <a:pPr marR="292735" algn="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345</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T w="6350">
                      <a:solidFill>
                        <a:srgbClr val="9BC2E6"/>
                      </a:solidFill>
                      <a:prstDash val="solid"/>
                    </a:lnT>
                    <a:lnB w="6350">
                      <a:solidFill>
                        <a:srgbClr val="9BC2E6"/>
                      </a:solidFill>
                      <a:prstDash val="solid"/>
                    </a:lnB>
                  </a:tcPr>
                </a:tc>
                <a:tc>
                  <a:txBody>
                    <a:bodyPr/>
                    <a:lstStyle/>
                    <a:p>
                      <a:pPr marL="14604" algn="ctr">
                        <a:lnSpc>
                          <a:spcPct val="100000"/>
                        </a:lnSpc>
                        <a:spcBef>
                          <a:spcPts val="114"/>
                        </a:spcBef>
                      </a:pPr>
                      <a:r>
                        <a:rPr sz="2300" dirty="0">
                          <a:latin typeface="Times New Roman" panose="02020603050405020304" pitchFamily="18" charset="0"/>
                          <a:ea typeface="標楷體" panose="03000509000000000000" pitchFamily="65" charset="-120"/>
                          <a:cs typeface="Times New Roman" panose="02020603050405020304" pitchFamily="18" charset="0"/>
                        </a:rPr>
                        <a:t>178</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4604" marB="0">
                    <a:lnT w="6350">
                      <a:solidFill>
                        <a:srgbClr val="9BC2E6"/>
                      </a:solidFill>
                      <a:prstDash val="solid"/>
                    </a:lnT>
                    <a:lnB w="6350">
                      <a:solidFill>
                        <a:srgbClr val="9BC2E6"/>
                      </a:solidFill>
                      <a:prstDash val="solid"/>
                    </a:lnB>
                  </a:tcPr>
                </a:tc>
                <a:tc>
                  <a:txBody>
                    <a:bodyPr/>
                    <a:lstStyle/>
                    <a:p>
                      <a:pPr marL="14604" algn="ctr">
                        <a:lnSpc>
                          <a:spcPct val="100000"/>
                        </a:lnSpc>
                        <a:spcBef>
                          <a:spcPts val="65"/>
                        </a:spcBef>
                      </a:pPr>
                      <a:r>
                        <a:rPr sz="2400" b="1" spc="-300" dirty="0">
                          <a:latin typeface="Times New Roman" panose="02020603050405020304" pitchFamily="18" charset="0"/>
                          <a:ea typeface="標楷體" panose="03000509000000000000" pitchFamily="65" charset="-120"/>
                          <a:cs typeface="Times New Roman" panose="02020603050405020304" pitchFamily="18" charset="0"/>
                        </a:rPr>
                        <a:t>52</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8255" marB="0">
                    <a:lnR w="6350">
                      <a:solidFill>
                        <a:srgbClr val="000000"/>
                      </a:solidFill>
                      <a:prstDash val="solid"/>
                    </a:lnR>
                    <a:lnT w="6350">
                      <a:solidFill>
                        <a:srgbClr val="9BC2E6"/>
                      </a:solidFill>
                      <a:prstDash val="solid"/>
                    </a:lnT>
                    <a:lnB w="6350">
                      <a:solidFill>
                        <a:srgbClr val="9BC2E6"/>
                      </a:solidFill>
                      <a:prstDash val="solid"/>
                    </a:lnB>
                  </a:tcPr>
                </a:tc>
              </a:tr>
              <a:tr h="431800">
                <a:tc>
                  <a:txBody>
                    <a:bodyPr/>
                    <a:lstStyle/>
                    <a:p>
                      <a:pPr marR="146685" algn="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2013</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L w="6350">
                      <a:solidFill>
                        <a:srgbClr val="000000"/>
                      </a:solidFill>
                      <a:prstDash val="solid"/>
                    </a:lnL>
                    <a:lnT w="6350">
                      <a:solidFill>
                        <a:srgbClr val="9BC2E6"/>
                      </a:solidFill>
                      <a:prstDash val="solid"/>
                    </a:lnT>
                    <a:lnB w="6350">
                      <a:solidFill>
                        <a:srgbClr val="9BC2E6"/>
                      </a:solidFill>
                      <a:prstDash val="solid"/>
                    </a:lnB>
                    <a:solidFill>
                      <a:srgbClr val="C2E39C"/>
                    </a:solidFill>
                  </a:tcPr>
                </a:tc>
                <a:tc>
                  <a:txBody>
                    <a:bodyPr/>
                    <a:lstStyle/>
                    <a:p>
                      <a:pPr marR="292735" algn="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345</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9BC2E6"/>
                      </a:solidFill>
                      <a:prstDash val="solid"/>
                    </a:lnB>
                    <a:solidFill>
                      <a:srgbClr val="C2E39C"/>
                    </a:solidFill>
                  </a:tcPr>
                </a:tc>
                <a:tc>
                  <a:txBody>
                    <a:bodyPr/>
                    <a:lstStyle/>
                    <a:p>
                      <a:pPr marL="14604" algn="ct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185</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9BC2E6"/>
                      </a:solidFill>
                      <a:prstDash val="solid"/>
                    </a:lnB>
                    <a:solidFill>
                      <a:srgbClr val="C2E39C"/>
                    </a:solidFill>
                  </a:tcPr>
                </a:tc>
                <a:tc>
                  <a:txBody>
                    <a:bodyPr/>
                    <a:lstStyle/>
                    <a:p>
                      <a:pPr marL="14604" algn="ctr">
                        <a:lnSpc>
                          <a:spcPct val="100000"/>
                        </a:lnSpc>
                        <a:spcBef>
                          <a:spcPts val="65"/>
                        </a:spcBef>
                      </a:pPr>
                      <a:r>
                        <a:rPr sz="2400" b="1" spc="-300" dirty="0">
                          <a:latin typeface="Times New Roman" panose="02020603050405020304" pitchFamily="18" charset="0"/>
                          <a:ea typeface="標楷體" panose="03000509000000000000" pitchFamily="65" charset="-120"/>
                          <a:cs typeface="Times New Roman" panose="02020603050405020304" pitchFamily="18" charset="0"/>
                        </a:rPr>
                        <a:t>54</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8255" marB="0">
                    <a:lnR w="6350">
                      <a:solidFill>
                        <a:srgbClr val="000000"/>
                      </a:solidFill>
                      <a:prstDash val="solid"/>
                    </a:lnR>
                    <a:lnT w="6350">
                      <a:solidFill>
                        <a:srgbClr val="9BC2E6"/>
                      </a:solidFill>
                      <a:prstDash val="solid"/>
                    </a:lnT>
                    <a:lnB w="6350">
                      <a:solidFill>
                        <a:srgbClr val="9BC2E6"/>
                      </a:solidFill>
                      <a:prstDash val="solid"/>
                    </a:lnB>
                    <a:solidFill>
                      <a:srgbClr val="C2E39C"/>
                    </a:solidFill>
                  </a:tcPr>
                </a:tc>
              </a:tr>
              <a:tr h="431800">
                <a:tc>
                  <a:txBody>
                    <a:bodyPr/>
                    <a:lstStyle/>
                    <a:p>
                      <a:pPr marR="146685" algn="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2014</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L w="6350">
                      <a:solidFill>
                        <a:srgbClr val="000000"/>
                      </a:solidFill>
                      <a:prstDash val="solid"/>
                    </a:lnL>
                    <a:lnT w="6350">
                      <a:solidFill>
                        <a:srgbClr val="9BC2E6"/>
                      </a:solidFill>
                      <a:prstDash val="solid"/>
                    </a:lnT>
                    <a:lnB w="6350">
                      <a:solidFill>
                        <a:srgbClr val="9BC2E6"/>
                      </a:solidFill>
                      <a:prstDash val="solid"/>
                    </a:lnB>
                  </a:tcPr>
                </a:tc>
                <a:tc>
                  <a:txBody>
                    <a:bodyPr/>
                    <a:lstStyle/>
                    <a:p>
                      <a:pPr marR="292735" algn="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430</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9BC2E6"/>
                      </a:solidFill>
                      <a:prstDash val="solid"/>
                    </a:lnB>
                  </a:tcPr>
                </a:tc>
                <a:tc>
                  <a:txBody>
                    <a:bodyPr/>
                    <a:lstStyle/>
                    <a:p>
                      <a:pPr marL="14604" algn="ct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216</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9BC2E6"/>
                      </a:solidFill>
                      <a:prstDash val="solid"/>
                    </a:lnB>
                  </a:tcPr>
                </a:tc>
                <a:tc>
                  <a:txBody>
                    <a:bodyPr/>
                    <a:lstStyle/>
                    <a:p>
                      <a:pPr marL="14604" algn="ctr">
                        <a:lnSpc>
                          <a:spcPct val="100000"/>
                        </a:lnSpc>
                        <a:spcBef>
                          <a:spcPts val="65"/>
                        </a:spcBef>
                      </a:pPr>
                      <a:r>
                        <a:rPr sz="2400" b="1" spc="-300" dirty="0">
                          <a:latin typeface="Times New Roman" panose="02020603050405020304" pitchFamily="18" charset="0"/>
                          <a:ea typeface="標楷體" panose="03000509000000000000" pitchFamily="65" charset="-120"/>
                          <a:cs typeface="Times New Roman" panose="02020603050405020304" pitchFamily="18" charset="0"/>
                        </a:rPr>
                        <a:t>50</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8255" marB="0">
                    <a:lnR w="6350">
                      <a:solidFill>
                        <a:srgbClr val="000000"/>
                      </a:solidFill>
                      <a:prstDash val="solid"/>
                    </a:lnR>
                    <a:lnT w="6350">
                      <a:solidFill>
                        <a:srgbClr val="9BC2E6"/>
                      </a:solidFill>
                      <a:prstDash val="solid"/>
                    </a:lnT>
                    <a:lnB w="6350">
                      <a:solidFill>
                        <a:srgbClr val="9BC2E6"/>
                      </a:solidFill>
                      <a:prstDash val="solid"/>
                    </a:lnB>
                  </a:tcPr>
                </a:tc>
              </a:tr>
              <a:tr h="431800">
                <a:tc>
                  <a:txBody>
                    <a:bodyPr/>
                    <a:lstStyle/>
                    <a:p>
                      <a:pPr marR="146685" algn="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2015</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L w="6350">
                      <a:solidFill>
                        <a:srgbClr val="000000"/>
                      </a:solidFill>
                      <a:prstDash val="solid"/>
                    </a:lnL>
                    <a:lnT w="6350">
                      <a:solidFill>
                        <a:srgbClr val="9BC2E6"/>
                      </a:solidFill>
                      <a:prstDash val="solid"/>
                    </a:lnT>
                    <a:lnB w="6350">
                      <a:solidFill>
                        <a:srgbClr val="9BC2E6"/>
                      </a:solidFill>
                      <a:prstDash val="solid"/>
                    </a:lnB>
                    <a:solidFill>
                      <a:srgbClr val="C2E39C"/>
                    </a:solidFill>
                  </a:tcPr>
                </a:tc>
                <a:tc>
                  <a:txBody>
                    <a:bodyPr/>
                    <a:lstStyle/>
                    <a:p>
                      <a:pPr marR="292735" algn="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461</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9BC2E6"/>
                      </a:solidFill>
                      <a:prstDash val="solid"/>
                    </a:lnB>
                    <a:solidFill>
                      <a:srgbClr val="C2E39C"/>
                    </a:solidFill>
                  </a:tcPr>
                </a:tc>
                <a:tc>
                  <a:txBody>
                    <a:bodyPr/>
                    <a:lstStyle/>
                    <a:p>
                      <a:pPr marL="14604" algn="ct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248</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9BC2E6"/>
                      </a:solidFill>
                      <a:prstDash val="solid"/>
                    </a:lnB>
                    <a:solidFill>
                      <a:srgbClr val="C2E39C"/>
                    </a:solidFill>
                  </a:tcPr>
                </a:tc>
                <a:tc>
                  <a:txBody>
                    <a:bodyPr/>
                    <a:lstStyle/>
                    <a:p>
                      <a:pPr marL="14604" algn="ctr">
                        <a:lnSpc>
                          <a:spcPct val="100000"/>
                        </a:lnSpc>
                        <a:spcBef>
                          <a:spcPts val="65"/>
                        </a:spcBef>
                      </a:pPr>
                      <a:r>
                        <a:rPr sz="2400" b="1" spc="-300" dirty="0">
                          <a:latin typeface="Times New Roman" panose="02020603050405020304" pitchFamily="18" charset="0"/>
                          <a:ea typeface="標楷體" panose="03000509000000000000" pitchFamily="65" charset="-120"/>
                          <a:cs typeface="Times New Roman" panose="02020603050405020304" pitchFamily="18" charset="0"/>
                        </a:rPr>
                        <a:t>54</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8255" marB="0">
                    <a:lnR w="6350">
                      <a:solidFill>
                        <a:srgbClr val="000000"/>
                      </a:solidFill>
                      <a:prstDash val="solid"/>
                    </a:lnR>
                    <a:lnT w="6350">
                      <a:solidFill>
                        <a:srgbClr val="9BC2E6"/>
                      </a:solidFill>
                      <a:prstDash val="solid"/>
                    </a:lnT>
                    <a:lnB w="6350">
                      <a:solidFill>
                        <a:srgbClr val="9BC2E6"/>
                      </a:solidFill>
                      <a:prstDash val="solid"/>
                    </a:lnB>
                    <a:solidFill>
                      <a:srgbClr val="C2E39C"/>
                    </a:solidFill>
                  </a:tcPr>
                </a:tc>
              </a:tr>
              <a:tr h="431800">
                <a:tc>
                  <a:txBody>
                    <a:bodyPr/>
                    <a:lstStyle/>
                    <a:p>
                      <a:pPr marR="146685" algn="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2016</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L w="6350">
                      <a:solidFill>
                        <a:srgbClr val="000000"/>
                      </a:solidFill>
                      <a:prstDash val="solid"/>
                    </a:lnL>
                    <a:lnT w="6350">
                      <a:solidFill>
                        <a:srgbClr val="9BC2E6"/>
                      </a:solidFill>
                      <a:prstDash val="solid"/>
                    </a:lnT>
                    <a:lnB w="6350">
                      <a:solidFill>
                        <a:srgbClr val="9BC2E6"/>
                      </a:solidFill>
                      <a:prstDash val="solid"/>
                    </a:lnB>
                  </a:tcPr>
                </a:tc>
                <a:tc>
                  <a:txBody>
                    <a:bodyPr/>
                    <a:lstStyle/>
                    <a:p>
                      <a:pPr marR="292735" algn="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380</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9BC2E6"/>
                      </a:solidFill>
                      <a:prstDash val="solid"/>
                    </a:lnB>
                  </a:tcPr>
                </a:tc>
                <a:tc>
                  <a:txBody>
                    <a:bodyPr/>
                    <a:lstStyle/>
                    <a:p>
                      <a:pPr marL="14604" algn="ctr">
                        <a:lnSpc>
                          <a:spcPct val="100000"/>
                        </a:lnSpc>
                        <a:spcBef>
                          <a:spcPts val="120"/>
                        </a:spcBef>
                      </a:pPr>
                      <a:r>
                        <a:rPr sz="2300" dirty="0">
                          <a:latin typeface="Times New Roman" panose="02020603050405020304" pitchFamily="18" charset="0"/>
                          <a:ea typeface="標楷體" panose="03000509000000000000" pitchFamily="65" charset="-120"/>
                          <a:cs typeface="Times New Roman" panose="02020603050405020304" pitchFamily="18" charset="0"/>
                        </a:rPr>
                        <a:t>214</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9BC2E6"/>
                      </a:solidFill>
                      <a:prstDash val="solid"/>
                    </a:lnB>
                  </a:tcPr>
                </a:tc>
                <a:tc>
                  <a:txBody>
                    <a:bodyPr/>
                    <a:lstStyle/>
                    <a:p>
                      <a:pPr marL="14604" algn="ctr">
                        <a:lnSpc>
                          <a:spcPct val="100000"/>
                        </a:lnSpc>
                        <a:spcBef>
                          <a:spcPts val="70"/>
                        </a:spcBef>
                      </a:pPr>
                      <a:r>
                        <a:rPr sz="2400" b="1" spc="-300" dirty="0">
                          <a:latin typeface="Times New Roman" panose="02020603050405020304" pitchFamily="18" charset="0"/>
                          <a:ea typeface="標楷體" panose="03000509000000000000" pitchFamily="65" charset="-120"/>
                          <a:cs typeface="Times New Roman" panose="02020603050405020304" pitchFamily="18" charset="0"/>
                        </a:rPr>
                        <a:t>56</a:t>
                      </a:r>
                      <a:endParaRPr sz="24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8890" marB="0">
                    <a:lnR w="6350">
                      <a:solidFill>
                        <a:srgbClr val="000000"/>
                      </a:solidFill>
                      <a:prstDash val="solid"/>
                    </a:lnR>
                    <a:lnT w="6350">
                      <a:solidFill>
                        <a:srgbClr val="9BC2E6"/>
                      </a:solidFill>
                      <a:prstDash val="solid"/>
                    </a:lnT>
                    <a:lnB w="6350">
                      <a:solidFill>
                        <a:srgbClr val="9BC2E6"/>
                      </a:solidFill>
                      <a:prstDash val="solid"/>
                    </a:lnB>
                  </a:tcPr>
                </a:tc>
              </a:tr>
              <a:tr h="431800">
                <a:tc>
                  <a:txBody>
                    <a:bodyPr/>
                    <a:lstStyle/>
                    <a:p>
                      <a:pPr marR="146685" algn="r">
                        <a:lnSpc>
                          <a:spcPct val="100000"/>
                        </a:lnSpc>
                        <a:spcBef>
                          <a:spcPts val="120"/>
                        </a:spcBef>
                      </a:pPr>
                      <a:r>
                        <a:rPr sz="230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2017</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L w="6350">
                      <a:solidFill>
                        <a:srgbClr val="000000"/>
                      </a:solidFill>
                      <a:prstDash val="solid"/>
                    </a:lnL>
                    <a:lnT w="6350">
                      <a:solidFill>
                        <a:srgbClr val="9BC2E6"/>
                      </a:solidFill>
                      <a:prstDash val="solid"/>
                    </a:lnT>
                    <a:lnB w="6350">
                      <a:solidFill>
                        <a:srgbClr val="000000"/>
                      </a:solidFill>
                      <a:prstDash val="solid"/>
                    </a:lnB>
                    <a:solidFill>
                      <a:srgbClr val="C2E39C"/>
                    </a:solidFill>
                  </a:tcPr>
                </a:tc>
                <a:tc>
                  <a:txBody>
                    <a:bodyPr/>
                    <a:lstStyle/>
                    <a:p>
                      <a:pPr marR="292735" algn="r">
                        <a:lnSpc>
                          <a:spcPct val="100000"/>
                        </a:lnSpc>
                        <a:spcBef>
                          <a:spcPts val="120"/>
                        </a:spcBef>
                      </a:pPr>
                      <a:r>
                        <a:rPr sz="230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332</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000000"/>
                      </a:solidFill>
                      <a:prstDash val="solid"/>
                    </a:lnB>
                    <a:solidFill>
                      <a:srgbClr val="C2E39C"/>
                    </a:solidFill>
                  </a:tcPr>
                </a:tc>
                <a:tc>
                  <a:txBody>
                    <a:bodyPr/>
                    <a:lstStyle/>
                    <a:p>
                      <a:pPr marL="14604" algn="ctr">
                        <a:lnSpc>
                          <a:spcPct val="100000"/>
                        </a:lnSpc>
                        <a:spcBef>
                          <a:spcPts val="120"/>
                        </a:spcBef>
                      </a:pPr>
                      <a:r>
                        <a:rPr sz="230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155</a:t>
                      </a:r>
                      <a:endParaRPr sz="230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15240" marB="0">
                    <a:lnT w="6350">
                      <a:solidFill>
                        <a:srgbClr val="9BC2E6"/>
                      </a:solidFill>
                      <a:prstDash val="solid"/>
                    </a:lnT>
                    <a:lnB w="6350">
                      <a:solidFill>
                        <a:srgbClr val="000000"/>
                      </a:solidFill>
                      <a:prstDash val="solid"/>
                    </a:lnB>
                    <a:solidFill>
                      <a:srgbClr val="C2E39C"/>
                    </a:solidFill>
                  </a:tcPr>
                </a:tc>
                <a:tc>
                  <a:txBody>
                    <a:bodyPr/>
                    <a:lstStyle/>
                    <a:p>
                      <a:pPr marL="13970" algn="ctr">
                        <a:lnSpc>
                          <a:spcPct val="100000"/>
                        </a:lnSpc>
                        <a:spcBef>
                          <a:spcPts val="70"/>
                        </a:spcBef>
                      </a:pPr>
                      <a:r>
                        <a:rPr sz="2400" b="1" spc="-300" dirty="0">
                          <a:solidFill>
                            <a:srgbClr val="172CF0"/>
                          </a:solidFill>
                          <a:latin typeface="Times New Roman" panose="02020603050405020304" pitchFamily="18" charset="0"/>
                          <a:ea typeface="標楷體" panose="03000509000000000000" pitchFamily="65" charset="-120"/>
                          <a:cs typeface="Times New Roman" panose="02020603050405020304" pitchFamily="18" charset="0"/>
                        </a:rPr>
                        <a:t>47</a:t>
                      </a:r>
                      <a:endParaRPr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0" marR="0" marT="8890" marB="0">
                    <a:lnR w="6350">
                      <a:solidFill>
                        <a:srgbClr val="000000"/>
                      </a:solidFill>
                      <a:prstDash val="solid"/>
                    </a:lnR>
                    <a:lnT w="6350">
                      <a:solidFill>
                        <a:srgbClr val="9BC2E6"/>
                      </a:solidFill>
                      <a:prstDash val="solid"/>
                    </a:lnT>
                    <a:lnB w="6350">
                      <a:solidFill>
                        <a:srgbClr val="000000"/>
                      </a:solidFill>
                      <a:prstDash val="solid"/>
                    </a:lnB>
                    <a:solidFill>
                      <a:srgbClr val="C2E39C"/>
                    </a:solidFill>
                  </a:tcPr>
                </a:tc>
              </a:tr>
            </a:tbl>
          </a:graphicData>
        </a:graphic>
      </p:graphicFrame>
      <p:sp>
        <p:nvSpPr>
          <p:cNvPr id="7" name="object 7"/>
          <p:cNvSpPr/>
          <p:nvPr/>
        </p:nvSpPr>
        <p:spPr>
          <a:xfrm>
            <a:off x="5148071" y="2246502"/>
            <a:ext cx="354330" cy="354965"/>
          </a:xfrm>
          <a:custGeom>
            <a:avLst/>
            <a:gdLst/>
            <a:ahLst/>
            <a:cxnLst/>
            <a:rect l="l" t="t" r="r" b="b"/>
            <a:pathLst>
              <a:path w="354329" h="354964">
                <a:moveTo>
                  <a:pt x="354329" y="135382"/>
                </a:moveTo>
                <a:lnTo>
                  <a:pt x="0" y="135382"/>
                </a:lnTo>
                <a:lnTo>
                  <a:pt x="109474" y="219075"/>
                </a:lnTo>
                <a:lnTo>
                  <a:pt x="67690" y="354457"/>
                </a:lnTo>
                <a:lnTo>
                  <a:pt x="177164" y="270763"/>
                </a:lnTo>
                <a:lnTo>
                  <a:pt x="260808" y="270763"/>
                </a:lnTo>
                <a:lnTo>
                  <a:pt x="244855" y="219075"/>
                </a:lnTo>
                <a:lnTo>
                  <a:pt x="354329" y="135382"/>
                </a:lnTo>
                <a:close/>
              </a:path>
              <a:path w="354329" h="354964">
                <a:moveTo>
                  <a:pt x="260808" y="270763"/>
                </a:moveTo>
                <a:lnTo>
                  <a:pt x="177164" y="270763"/>
                </a:lnTo>
                <a:lnTo>
                  <a:pt x="286638" y="354457"/>
                </a:lnTo>
                <a:lnTo>
                  <a:pt x="260808" y="270763"/>
                </a:lnTo>
                <a:close/>
              </a:path>
              <a:path w="354329" h="354964">
                <a:moveTo>
                  <a:pt x="177164" y="0"/>
                </a:moveTo>
                <a:lnTo>
                  <a:pt x="135381" y="135382"/>
                </a:lnTo>
                <a:lnTo>
                  <a:pt x="218948" y="135382"/>
                </a:lnTo>
                <a:lnTo>
                  <a:pt x="177164" y="0"/>
                </a:lnTo>
                <a:close/>
              </a:path>
            </a:pathLst>
          </a:custGeom>
          <a:solidFill>
            <a:srgbClr val="FFC000"/>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p:nvPr/>
        </p:nvSpPr>
        <p:spPr>
          <a:xfrm>
            <a:off x="5142103" y="4411853"/>
            <a:ext cx="354330" cy="354330"/>
          </a:xfrm>
          <a:custGeom>
            <a:avLst/>
            <a:gdLst/>
            <a:ahLst/>
            <a:cxnLst/>
            <a:rect l="l" t="t" r="r" b="b"/>
            <a:pathLst>
              <a:path w="354329" h="354329">
                <a:moveTo>
                  <a:pt x="354330" y="135382"/>
                </a:moveTo>
                <a:lnTo>
                  <a:pt x="0" y="135382"/>
                </a:lnTo>
                <a:lnTo>
                  <a:pt x="109474" y="219075"/>
                </a:lnTo>
                <a:lnTo>
                  <a:pt x="67691" y="354330"/>
                </a:lnTo>
                <a:lnTo>
                  <a:pt x="177164" y="270764"/>
                </a:lnTo>
                <a:lnTo>
                  <a:pt x="260823" y="270764"/>
                </a:lnTo>
                <a:lnTo>
                  <a:pt x="244856" y="219075"/>
                </a:lnTo>
                <a:lnTo>
                  <a:pt x="354330" y="135382"/>
                </a:lnTo>
                <a:close/>
              </a:path>
              <a:path w="354329" h="354329">
                <a:moveTo>
                  <a:pt x="260823" y="270764"/>
                </a:moveTo>
                <a:lnTo>
                  <a:pt x="177164" y="270764"/>
                </a:lnTo>
                <a:lnTo>
                  <a:pt x="286638" y="354330"/>
                </a:lnTo>
                <a:lnTo>
                  <a:pt x="260823" y="270764"/>
                </a:lnTo>
                <a:close/>
              </a:path>
              <a:path w="354329" h="354329">
                <a:moveTo>
                  <a:pt x="177164" y="0"/>
                </a:moveTo>
                <a:lnTo>
                  <a:pt x="135382" y="135382"/>
                </a:lnTo>
                <a:lnTo>
                  <a:pt x="218948" y="135382"/>
                </a:lnTo>
                <a:lnTo>
                  <a:pt x="177164" y="0"/>
                </a:lnTo>
                <a:close/>
              </a:path>
            </a:pathLst>
          </a:custGeom>
          <a:solidFill>
            <a:srgbClr val="FFC000"/>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txBox="1"/>
          <p:nvPr/>
        </p:nvSpPr>
        <p:spPr>
          <a:xfrm>
            <a:off x="5617209" y="2074524"/>
            <a:ext cx="3201670" cy="4098430"/>
          </a:xfrm>
          <a:prstGeom prst="rect">
            <a:avLst/>
          </a:prstGeom>
        </p:spPr>
        <p:txBody>
          <a:bodyPr vert="horz" wrap="square" lIns="0" tIns="123825" rIns="0" bIns="0" rtlCol="0">
            <a:spAutoFit/>
          </a:bodyPr>
          <a:lstStyle/>
          <a:p>
            <a:pPr marL="12700">
              <a:lnSpc>
                <a:spcPct val="100000"/>
              </a:lnSpc>
              <a:spcBef>
                <a:spcPts val="975"/>
              </a:spcBef>
            </a:pPr>
            <a:r>
              <a:rPr sz="2000" dirty="0">
                <a:latin typeface="Times New Roman" panose="02020603050405020304" pitchFamily="18" charset="0"/>
                <a:ea typeface="標楷體" panose="03000509000000000000" pitchFamily="65" charset="-120"/>
                <a:cs typeface="Times New Roman" panose="02020603050405020304" pitchFamily="18" charset="0"/>
              </a:rPr>
              <a:t>生物統計</a:t>
            </a:r>
          </a:p>
          <a:p>
            <a:pPr marL="12700">
              <a:lnSpc>
                <a:spcPct val="100000"/>
              </a:lnSpc>
              <a:spcBef>
                <a:spcPts val="880"/>
              </a:spcBef>
            </a:pPr>
            <a:r>
              <a:rPr sz="2000" dirty="0">
                <a:latin typeface="Times New Roman" panose="02020603050405020304" pitchFamily="18" charset="0"/>
                <a:ea typeface="標楷體" panose="03000509000000000000" pitchFamily="65" charset="-120"/>
                <a:cs typeface="Times New Roman" panose="02020603050405020304" pitchFamily="18" charset="0"/>
              </a:rPr>
              <a:t>流行病學</a:t>
            </a:r>
          </a:p>
          <a:p>
            <a:pPr marL="12700" marR="1402080" algn="just">
              <a:lnSpc>
                <a:spcPct val="136500"/>
              </a:lnSpc>
              <a:spcBef>
                <a:spcPts val="10"/>
              </a:spcBef>
            </a:pPr>
            <a:r>
              <a:rPr sz="2000" dirty="0">
                <a:latin typeface="Times New Roman" panose="02020603050405020304" pitchFamily="18" charset="0"/>
                <a:ea typeface="標楷體" panose="03000509000000000000" pitchFamily="65" charset="-120"/>
                <a:cs typeface="Times New Roman" panose="02020603050405020304" pitchFamily="18" charset="0"/>
              </a:rPr>
              <a:t>衛生行</a:t>
            </a:r>
            <a:r>
              <a:rPr sz="2000" spc="-15" dirty="0">
                <a:latin typeface="Times New Roman" panose="02020603050405020304" pitchFamily="18" charset="0"/>
                <a:ea typeface="標楷體" panose="03000509000000000000" pitchFamily="65" charset="-120"/>
                <a:cs typeface="Times New Roman" panose="02020603050405020304" pitchFamily="18" charset="0"/>
              </a:rPr>
              <a:t>政</a:t>
            </a:r>
            <a:r>
              <a:rPr sz="2000" dirty="0">
                <a:latin typeface="Times New Roman" panose="02020603050405020304" pitchFamily="18" charset="0"/>
                <a:ea typeface="標楷體" panose="03000509000000000000" pitchFamily="65" charset="-120"/>
                <a:cs typeface="Times New Roman" panose="02020603050405020304" pitchFamily="18" charset="0"/>
              </a:rPr>
              <a:t>與</a:t>
            </a:r>
            <a:r>
              <a:rPr sz="2000" spc="-15" dirty="0">
                <a:latin typeface="Times New Roman" panose="02020603050405020304" pitchFamily="18" charset="0"/>
                <a:ea typeface="標楷體" panose="03000509000000000000" pitchFamily="65" charset="-120"/>
                <a:cs typeface="Times New Roman" panose="02020603050405020304" pitchFamily="18" charset="0"/>
              </a:rPr>
              <a:t>管</a:t>
            </a:r>
            <a:r>
              <a:rPr sz="2000" dirty="0">
                <a:latin typeface="Times New Roman" panose="02020603050405020304" pitchFamily="18" charset="0"/>
                <a:ea typeface="標楷體" panose="03000509000000000000" pitchFamily="65" charset="-120"/>
                <a:cs typeface="Times New Roman" panose="02020603050405020304" pitchFamily="18" charset="0"/>
              </a:rPr>
              <a:t>理 </a:t>
            </a:r>
            <a:r>
              <a:rPr sz="2000" spc="0" dirty="0">
                <a:latin typeface="Times New Roman" panose="02020603050405020304" pitchFamily="18" charset="0"/>
                <a:ea typeface="標楷體" panose="03000509000000000000" pitchFamily="65" charset="-120"/>
                <a:cs typeface="Times New Roman" panose="02020603050405020304" pitchFamily="18" charset="0"/>
              </a:rPr>
              <a:t>環境</a:t>
            </a:r>
            <a:r>
              <a:rPr sz="2000" spc="-5" dirty="0">
                <a:latin typeface="Times New Roman" panose="02020603050405020304" pitchFamily="18" charset="0"/>
                <a:ea typeface="標楷體" panose="03000509000000000000" pitchFamily="65" charset="-120"/>
                <a:cs typeface="Times New Roman" panose="02020603050405020304" pitchFamily="18" charset="0"/>
              </a:rPr>
              <a:t>與</a:t>
            </a:r>
            <a:r>
              <a:rPr sz="2000" spc="-10" dirty="0">
                <a:latin typeface="Times New Roman" panose="02020603050405020304" pitchFamily="18" charset="0"/>
                <a:ea typeface="標楷體" panose="03000509000000000000" pitchFamily="65" charset="-120"/>
                <a:cs typeface="Times New Roman" panose="02020603050405020304" pitchFamily="18" charset="0"/>
              </a:rPr>
              <a:t>職</a:t>
            </a:r>
            <a:r>
              <a:rPr sz="2000" spc="0" dirty="0">
                <a:latin typeface="Times New Roman" panose="02020603050405020304" pitchFamily="18" charset="0"/>
                <a:ea typeface="標楷體" panose="03000509000000000000" pitchFamily="65" charset="-120"/>
                <a:cs typeface="Times New Roman" panose="02020603050405020304" pitchFamily="18" charset="0"/>
              </a:rPr>
              <a:t>業</a:t>
            </a:r>
            <a:r>
              <a:rPr sz="2000" spc="-15" dirty="0">
                <a:latin typeface="Times New Roman" panose="02020603050405020304" pitchFamily="18" charset="0"/>
                <a:ea typeface="標楷體" panose="03000509000000000000" pitchFamily="65" charset="-120"/>
                <a:cs typeface="Times New Roman" panose="02020603050405020304" pitchFamily="18" charset="0"/>
              </a:rPr>
              <a:t>衛</a:t>
            </a:r>
            <a:r>
              <a:rPr sz="2000" dirty="0">
                <a:latin typeface="Times New Roman" panose="02020603050405020304" pitchFamily="18" charset="0"/>
                <a:ea typeface="標楷體" panose="03000509000000000000" pitchFamily="65" charset="-120"/>
                <a:cs typeface="Times New Roman" panose="02020603050405020304" pitchFamily="18" charset="0"/>
              </a:rPr>
              <a:t>生 社會行</a:t>
            </a:r>
            <a:r>
              <a:rPr sz="2000" spc="-15" dirty="0">
                <a:latin typeface="Times New Roman" panose="02020603050405020304" pitchFamily="18" charset="0"/>
                <a:ea typeface="標楷體" panose="03000509000000000000" pitchFamily="65" charset="-120"/>
                <a:cs typeface="Times New Roman" panose="02020603050405020304" pitchFamily="18" charset="0"/>
              </a:rPr>
              <a:t>政</a:t>
            </a:r>
            <a:r>
              <a:rPr sz="2000" dirty="0">
                <a:latin typeface="Times New Roman" panose="02020603050405020304" pitchFamily="18" charset="0"/>
                <a:ea typeface="標楷體" panose="03000509000000000000" pitchFamily="65" charset="-120"/>
                <a:cs typeface="Times New Roman" panose="02020603050405020304" pitchFamily="18" charset="0"/>
              </a:rPr>
              <a:t>科學</a:t>
            </a:r>
          </a:p>
          <a:p>
            <a:pPr>
              <a:lnSpc>
                <a:spcPct val="100000"/>
              </a:lnSpc>
              <a:spcBef>
                <a:spcPts val="5"/>
              </a:spcBef>
            </a:pPr>
            <a:endParaRPr sz="2450" dirty="0">
              <a:latin typeface="Times New Roman" panose="02020603050405020304" pitchFamily="18" charset="0"/>
              <a:ea typeface="標楷體" panose="03000509000000000000" pitchFamily="65" charset="-120"/>
              <a:cs typeface="Times New Roman" panose="02020603050405020304" pitchFamily="18" charset="0"/>
            </a:endParaRPr>
          </a:p>
          <a:p>
            <a:pPr marL="12700" marR="5080">
              <a:lnSpc>
                <a:spcPct val="120000"/>
              </a:lnSpc>
            </a:pPr>
            <a:r>
              <a:rPr sz="2000" dirty="0">
                <a:latin typeface="Times New Roman" panose="02020603050405020304" pitchFamily="18" charset="0"/>
                <a:ea typeface="標楷體" panose="03000509000000000000" pitchFamily="65" charset="-120"/>
                <a:cs typeface="Times New Roman" panose="02020603050405020304" pitchFamily="18" charset="0"/>
              </a:rPr>
              <a:t>每年皆有</a:t>
            </a:r>
            <a:r>
              <a:rPr sz="2000" spc="-10" dirty="0">
                <a:latin typeface="Times New Roman" panose="02020603050405020304" pitchFamily="18" charset="0"/>
                <a:ea typeface="標楷體" panose="03000509000000000000" pitchFamily="65" charset="-120"/>
                <a:cs typeface="Times New Roman" panose="02020603050405020304" pitchFamily="18" charset="0"/>
              </a:rPr>
              <a:t>9</a:t>
            </a:r>
            <a:r>
              <a:rPr sz="2000" spc="-15" dirty="0">
                <a:latin typeface="Times New Roman" panose="02020603050405020304" pitchFamily="18" charset="0"/>
                <a:ea typeface="標楷體" panose="03000509000000000000" pitchFamily="65" charset="-120"/>
                <a:cs typeface="Times New Roman" panose="02020603050405020304" pitchFamily="18" charset="0"/>
              </a:rPr>
              <a:t>校</a:t>
            </a:r>
            <a:r>
              <a:rPr sz="2000" dirty="0">
                <a:latin typeface="Times New Roman" panose="02020603050405020304" pitchFamily="18" charset="0"/>
                <a:ea typeface="標楷體" panose="03000509000000000000" pitchFamily="65" charset="-120"/>
                <a:cs typeface="Times New Roman" panose="02020603050405020304" pitchFamily="18" charset="0"/>
              </a:rPr>
              <a:t>公衛系</a:t>
            </a:r>
            <a:r>
              <a:rPr sz="2000" spc="-15" dirty="0">
                <a:latin typeface="Times New Roman" panose="02020603050405020304" pitchFamily="18" charset="0"/>
                <a:ea typeface="標楷體" panose="03000509000000000000" pitchFamily="65" charset="-120"/>
                <a:cs typeface="Times New Roman" panose="02020603050405020304" pitchFamily="18" charset="0"/>
              </a:rPr>
              <a:t>所</a:t>
            </a:r>
            <a:r>
              <a:rPr sz="2000" dirty="0">
                <a:latin typeface="Times New Roman" panose="02020603050405020304" pitchFamily="18" charset="0"/>
                <a:ea typeface="標楷體" panose="03000509000000000000" pitchFamily="65" charset="-120"/>
                <a:cs typeface="Times New Roman" panose="02020603050405020304" pitchFamily="18" charset="0"/>
              </a:rPr>
              <a:t>、</a:t>
            </a:r>
            <a:r>
              <a:rPr sz="2000" spc="-15" dirty="0">
                <a:latin typeface="Times New Roman" panose="02020603050405020304" pitchFamily="18" charset="0"/>
                <a:ea typeface="標楷體" panose="03000509000000000000" pitchFamily="65" charset="-120"/>
                <a:cs typeface="Times New Roman" panose="02020603050405020304" pitchFamily="18" charset="0"/>
              </a:rPr>
              <a:t>醫</a:t>
            </a:r>
            <a:r>
              <a:rPr sz="2000" dirty="0">
                <a:latin typeface="Times New Roman" panose="02020603050405020304" pitchFamily="18" charset="0"/>
                <a:ea typeface="標楷體" panose="03000509000000000000" pitchFamily="65" charset="-120"/>
                <a:cs typeface="Times New Roman" panose="02020603050405020304" pitchFamily="18" charset="0"/>
              </a:rPr>
              <a:t>學 系、公</a:t>
            </a:r>
            <a:r>
              <a:rPr sz="2000" spc="-15" dirty="0">
                <a:latin typeface="Times New Roman" panose="02020603050405020304" pitchFamily="18" charset="0"/>
                <a:ea typeface="標楷體" panose="03000509000000000000" pitchFamily="65" charset="-120"/>
                <a:cs typeface="Times New Roman" panose="02020603050405020304" pitchFamily="18" charset="0"/>
              </a:rPr>
              <a:t>衛</a:t>
            </a:r>
            <a:r>
              <a:rPr sz="2000" dirty="0">
                <a:latin typeface="Times New Roman" panose="02020603050405020304" pitchFamily="18" charset="0"/>
                <a:ea typeface="標楷體" panose="03000509000000000000" pitchFamily="65" charset="-120"/>
                <a:cs typeface="Times New Roman" panose="02020603050405020304" pitchFamily="18" charset="0"/>
              </a:rPr>
              <a:t>實</a:t>
            </a:r>
            <a:r>
              <a:rPr sz="2000" spc="-15" dirty="0">
                <a:latin typeface="Times New Roman" panose="02020603050405020304" pitchFamily="18" charset="0"/>
                <a:ea typeface="標楷體" panose="03000509000000000000" pitchFamily="65" charset="-120"/>
                <a:cs typeface="Times New Roman" panose="02020603050405020304" pitchFamily="18" charset="0"/>
              </a:rPr>
              <a:t>務</a:t>
            </a:r>
            <a:r>
              <a:rPr sz="2000" dirty="0">
                <a:latin typeface="Times New Roman" panose="02020603050405020304" pitchFamily="18" charset="0"/>
                <a:ea typeface="標楷體" panose="03000509000000000000" pitchFamily="65" charset="-120"/>
                <a:cs typeface="Times New Roman" panose="02020603050405020304" pitchFamily="18" charset="0"/>
              </a:rPr>
              <a:t>工作者</a:t>
            </a:r>
            <a:r>
              <a:rPr sz="2000" spc="-15" dirty="0">
                <a:latin typeface="Times New Roman" panose="02020603050405020304" pitchFamily="18" charset="0"/>
                <a:ea typeface="標楷體" panose="03000509000000000000" pitchFamily="65" charset="-120"/>
                <a:cs typeface="Times New Roman" panose="02020603050405020304" pitchFamily="18" charset="0"/>
              </a:rPr>
              <a:t>等</a:t>
            </a:r>
            <a:r>
              <a:rPr sz="2000" dirty="0">
                <a:latin typeface="Times New Roman" panose="02020603050405020304" pitchFamily="18" charset="0"/>
                <a:ea typeface="標楷體" panose="03000509000000000000" pitchFamily="65" charset="-120"/>
                <a:cs typeface="Times New Roman" panose="02020603050405020304" pitchFamily="18" charset="0"/>
              </a:rPr>
              <a:t>報考</a:t>
            </a:r>
          </a:p>
          <a:p>
            <a:pPr>
              <a:lnSpc>
                <a:spcPct val="100000"/>
              </a:lnSpc>
            </a:pPr>
            <a:endParaRPr sz="20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30"/>
              </a:spcBef>
            </a:pPr>
            <a:endParaRPr sz="1600" dirty="0">
              <a:latin typeface="Times New Roman" panose="02020603050405020304" pitchFamily="18" charset="0"/>
              <a:ea typeface="標楷體" panose="03000509000000000000" pitchFamily="65" charset="-120"/>
              <a:cs typeface="Times New Roman" panose="02020603050405020304" pitchFamily="18" charset="0"/>
            </a:endParaRPr>
          </a:p>
          <a:p>
            <a:pPr marL="12700" algn="just">
              <a:lnSpc>
                <a:spcPct val="100000"/>
              </a:lnSpc>
            </a:pPr>
            <a:r>
              <a:rPr sz="2000" dirty="0">
                <a:latin typeface="Times New Roman" panose="02020603050405020304" pitchFamily="18" charset="0"/>
                <a:ea typeface="標楷體" panose="03000509000000000000" pitchFamily="65" charset="-120"/>
                <a:cs typeface="Times New Roman" panose="02020603050405020304" pitchFamily="18" charset="0"/>
              </a:rPr>
              <a:t>通過率在</a:t>
            </a:r>
            <a:r>
              <a:rPr sz="2000" spc="-10" dirty="0">
                <a:latin typeface="Times New Roman" panose="02020603050405020304" pitchFamily="18" charset="0"/>
                <a:ea typeface="標楷體" panose="03000509000000000000" pitchFamily="65" charset="-120"/>
                <a:cs typeface="Times New Roman" panose="02020603050405020304" pitchFamily="18" charset="0"/>
              </a:rPr>
              <a:t>5成</a:t>
            </a:r>
            <a:r>
              <a:rPr sz="2000" spc="0" dirty="0">
                <a:latin typeface="Times New Roman" panose="02020603050405020304" pitchFamily="18" charset="0"/>
                <a:ea typeface="標楷體" panose="03000509000000000000" pitchFamily="65" charset="-120"/>
                <a:cs typeface="Times New Roman" panose="02020603050405020304" pitchFamily="18" charset="0"/>
              </a:rPr>
              <a:t>左右</a:t>
            </a:r>
            <a:endParaRPr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object 10"/>
          <p:cNvSpPr/>
          <p:nvPr/>
        </p:nvSpPr>
        <p:spPr>
          <a:xfrm>
            <a:off x="5142103" y="5805271"/>
            <a:ext cx="354330" cy="354965"/>
          </a:xfrm>
          <a:custGeom>
            <a:avLst/>
            <a:gdLst/>
            <a:ahLst/>
            <a:cxnLst/>
            <a:rect l="l" t="t" r="r" b="b"/>
            <a:pathLst>
              <a:path w="354329" h="354964">
                <a:moveTo>
                  <a:pt x="354330" y="135356"/>
                </a:moveTo>
                <a:lnTo>
                  <a:pt x="0" y="135356"/>
                </a:lnTo>
                <a:lnTo>
                  <a:pt x="109474" y="219011"/>
                </a:lnTo>
                <a:lnTo>
                  <a:pt x="67691" y="354368"/>
                </a:lnTo>
                <a:lnTo>
                  <a:pt x="177164" y="270725"/>
                </a:lnTo>
                <a:lnTo>
                  <a:pt x="260819" y="270725"/>
                </a:lnTo>
                <a:lnTo>
                  <a:pt x="244856" y="219011"/>
                </a:lnTo>
                <a:lnTo>
                  <a:pt x="354330" y="135356"/>
                </a:lnTo>
                <a:close/>
              </a:path>
              <a:path w="354329" h="354964">
                <a:moveTo>
                  <a:pt x="260819" y="270725"/>
                </a:moveTo>
                <a:lnTo>
                  <a:pt x="177164" y="270725"/>
                </a:lnTo>
                <a:lnTo>
                  <a:pt x="286638" y="354368"/>
                </a:lnTo>
                <a:lnTo>
                  <a:pt x="260819" y="270725"/>
                </a:lnTo>
                <a:close/>
              </a:path>
              <a:path w="354329" h="354964">
                <a:moveTo>
                  <a:pt x="177164" y="0"/>
                </a:moveTo>
                <a:lnTo>
                  <a:pt x="135382" y="135356"/>
                </a:lnTo>
                <a:lnTo>
                  <a:pt x="218948" y="135356"/>
                </a:lnTo>
                <a:lnTo>
                  <a:pt x="177164" y="0"/>
                </a:lnTo>
                <a:close/>
              </a:path>
            </a:pathLst>
          </a:custGeom>
          <a:solidFill>
            <a:srgbClr val="FFC000"/>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object 11"/>
          <p:cNvSpPr txBox="1"/>
          <p:nvPr/>
        </p:nvSpPr>
        <p:spPr>
          <a:xfrm>
            <a:off x="8333358" y="6427114"/>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8</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0505" y="980643"/>
            <a:ext cx="5054600" cy="574675"/>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panose="02020603050405020304" pitchFamily="18" charset="0"/>
                <a:ea typeface="標楷體" panose="03000509000000000000" pitchFamily="65" charset="-120"/>
                <a:cs typeface="Times New Roman" panose="02020603050405020304" pitchFamily="18" charset="0"/>
              </a:rPr>
              <a:t>公共衛生師法的推動歷程</a:t>
            </a:r>
          </a:p>
        </p:txBody>
      </p:sp>
      <p:sp>
        <p:nvSpPr>
          <p:cNvPr id="3" name="object 3"/>
          <p:cNvSpPr txBox="1"/>
          <p:nvPr/>
        </p:nvSpPr>
        <p:spPr>
          <a:xfrm>
            <a:off x="323532" y="294449"/>
            <a:ext cx="4248785" cy="343684"/>
          </a:xfrm>
          <a:prstGeom prst="rect">
            <a:avLst/>
          </a:prstGeom>
          <a:solidFill>
            <a:srgbClr val="619DD1"/>
          </a:solidFill>
        </p:spPr>
        <p:txBody>
          <a:bodyPr vert="horz" wrap="square" lIns="0" tIns="35560" rIns="0" bIns="0" rtlCol="0">
            <a:spAutoFit/>
          </a:bodyPr>
          <a:lstStyle/>
          <a:p>
            <a:pPr marL="91440">
              <a:lnSpc>
                <a:spcPct val="100000"/>
              </a:lnSpc>
              <a:spcBef>
                <a:spcPts val="280"/>
              </a:spcBef>
            </a:pP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考：考試院</a:t>
            </a:r>
            <a:r>
              <a:rPr sz="2000" b="1" spc="-2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核</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定公衛師列</a:t>
            </a:r>
            <a:r>
              <a:rPr sz="2000" b="1" spc="-2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專</a:t>
            </a:r>
            <a:r>
              <a:rPr sz="20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技人</a:t>
            </a:r>
            <a:r>
              <a:rPr sz="20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員</a:t>
            </a:r>
            <a:endParaRPr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object 4"/>
          <p:cNvSpPr/>
          <p:nvPr/>
        </p:nvSpPr>
        <p:spPr>
          <a:xfrm>
            <a:off x="1043609" y="1844801"/>
            <a:ext cx="7474584" cy="40005"/>
          </a:xfrm>
          <a:custGeom>
            <a:avLst/>
            <a:gdLst/>
            <a:ahLst/>
            <a:cxnLst/>
            <a:rect l="l" t="t" r="r" b="b"/>
            <a:pathLst>
              <a:path w="7474584" h="40005">
                <a:moveTo>
                  <a:pt x="0" y="39877"/>
                </a:moveTo>
                <a:lnTo>
                  <a:pt x="7474153" y="0"/>
                </a:lnTo>
              </a:path>
            </a:pathLst>
          </a:custGeom>
          <a:ln w="6349">
            <a:solidFill>
              <a:srgbClr val="000000"/>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bject 5"/>
          <p:cNvSpPr/>
          <p:nvPr/>
        </p:nvSpPr>
        <p:spPr>
          <a:xfrm>
            <a:off x="1583436" y="1926335"/>
            <a:ext cx="6373368" cy="1798320"/>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bject 6"/>
          <p:cNvSpPr/>
          <p:nvPr/>
        </p:nvSpPr>
        <p:spPr>
          <a:xfrm>
            <a:off x="1025652" y="2406395"/>
            <a:ext cx="2253996" cy="723900"/>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object 7"/>
          <p:cNvSpPr txBox="1"/>
          <p:nvPr/>
        </p:nvSpPr>
        <p:spPr>
          <a:xfrm>
            <a:off x="1630426" y="2458593"/>
            <a:ext cx="1246505"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考試院</a:t>
            </a:r>
            <a:endParaRPr sz="3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bject 8"/>
          <p:cNvSpPr/>
          <p:nvPr/>
        </p:nvSpPr>
        <p:spPr>
          <a:xfrm>
            <a:off x="3377184" y="2423160"/>
            <a:ext cx="2253995" cy="725424"/>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bject 9"/>
          <p:cNvSpPr txBox="1"/>
          <p:nvPr/>
        </p:nvSpPr>
        <p:spPr>
          <a:xfrm>
            <a:off x="3881120" y="2476626"/>
            <a:ext cx="1246505"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衛福部</a:t>
            </a:r>
            <a:endParaRPr sz="3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object 10"/>
          <p:cNvSpPr/>
          <p:nvPr/>
        </p:nvSpPr>
        <p:spPr>
          <a:xfrm>
            <a:off x="5801867" y="2400300"/>
            <a:ext cx="2253995" cy="723900"/>
          </a:xfrm>
          <a:prstGeom prst="rect">
            <a:avLst/>
          </a:prstGeom>
          <a:blipFill>
            <a:blip r:embed="rId5" cstate="print"/>
            <a:stretch>
              <a:fillRect/>
            </a:stretch>
          </a:blip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object 23"/>
          <p:cNvSpPr/>
          <p:nvPr/>
        </p:nvSpPr>
        <p:spPr>
          <a:xfrm>
            <a:off x="5268595" y="3363214"/>
            <a:ext cx="1036319" cy="415925"/>
          </a:xfrm>
          <a:custGeom>
            <a:avLst/>
            <a:gdLst/>
            <a:ahLst/>
            <a:cxnLst/>
            <a:rect l="l" t="t" r="r" b="b"/>
            <a:pathLst>
              <a:path w="1036320" h="415925">
                <a:moveTo>
                  <a:pt x="827913" y="0"/>
                </a:moveTo>
                <a:lnTo>
                  <a:pt x="827913" y="73913"/>
                </a:lnTo>
                <a:lnTo>
                  <a:pt x="0" y="73913"/>
                </a:lnTo>
                <a:lnTo>
                  <a:pt x="0" y="342011"/>
                </a:lnTo>
                <a:lnTo>
                  <a:pt x="827913" y="342011"/>
                </a:lnTo>
                <a:lnTo>
                  <a:pt x="827913" y="415925"/>
                </a:lnTo>
                <a:lnTo>
                  <a:pt x="1035938" y="208025"/>
                </a:lnTo>
                <a:lnTo>
                  <a:pt x="827913" y="0"/>
                </a:lnTo>
                <a:close/>
              </a:path>
            </a:pathLst>
          </a:custGeom>
          <a:solidFill>
            <a:srgbClr val="4966AC"/>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object 24"/>
          <p:cNvSpPr/>
          <p:nvPr/>
        </p:nvSpPr>
        <p:spPr>
          <a:xfrm>
            <a:off x="5268595" y="3363214"/>
            <a:ext cx="1036319" cy="415925"/>
          </a:xfrm>
          <a:custGeom>
            <a:avLst/>
            <a:gdLst/>
            <a:ahLst/>
            <a:cxnLst/>
            <a:rect l="l" t="t" r="r" b="b"/>
            <a:pathLst>
              <a:path w="1036320" h="415925">
                <a:moveTo>
                  <a:pt x="0" y="73913"/>
                </a:moveTo>
                <a:lnTo>
                  <a:pt x="827913" y="73913"/>
                </a:lnTo>
                <a:lnTo>
                  <a:pt x="827913" y="0"/>
                </a:lnTo>
                <a:lnTo>
                  <a:pt x="1035938" y="208025"/>
                </a:lnTo>
                <a:lnTo>
                  <a:pt x="827913" y="415925"/>
                </a:lnTo>
                <a:lnTo>
                  <a:pt x="827913" y="342011"/>
                </a:lnTo>
                <a:lnTo>
                  <a:pt x="0" y="342011"/>
                </a:lnTo>
                <a:lnTo>
                  <a:pt x="0" y="73913"/>
                </a:lnTo>
                <a:close/>
              </a:path>
            </a:pathLst>
          </a:custGeom>
          <a:ln w="12700">
            <a:solidFill>
              <a:srgbClr val="34487C"/>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object 25"/>
          <p:cNvSpPr txBox="1"/>
          <p:nvPr/>
        </p:nvSpPr>
        <p:spPr>
          <a:xfrm>
            <a:off x="5364226" y="3461766"/>
            <a:ext cx="711200" cy="197490"/>
          </a:xfrm>
          <a:prstGeom prst="rect">
            <a:avLst/>
          </a:prstGeom>
        </p:spPr>
        <p:txBody>
          <a:bodyPr vert="horz" wrap="square" lIns="0" tIns="12700" rIns="0" bIns="0" rtlCol="0">
            <a:spAutoFit/>
          </a:bodyPr>
          <a:lstStyle/>
          <a:p>
            <a:pPr marL="12700">
              <a:lnSpc>
                <a:spcPct val="100000"/>
              </a:lnSpc>
              <a:spcBef>
                <a:spcPts val="100"/>
              </a:spcBef>
            </a:pPr>
            <a:r>
              <a:rPr sz="1200" b="1" spc="-75" dirty="0">
                <a:solidFill>
                  <a:srgbClr val="FFFFFF"/>
                </a:solidFill>
                <a:ea typeface="標楷體" panose="03000509000000000000" pitchFamily="65" charset="-120"/>
                <a:cs typeface="Times New Roman" panose="02020603050405020304" pitchFamily="18" charset="0"/>
              </a:rPr>
              <a:t>104/11/30</a:t>
            </a:r>
            <a:endParaRPr sz="1200" dirty="0">
              <a:ea typeface="標楷體" panose="03000509000000000000" pitchFamily="65" charset="-120"/>
              <a:cs typeface="Times New Roman" panose="02020603050405020304" pitchFamily="18" charset="0"/>
            </a:endParaRPr>
          </a:p>
        </p:txBody>
      </p:sp>
      <p:sp>
        <p:nvSpPr>
          <p:cNvPr id="26" name="object 26"/>
          <p:cNvSpPr/>
          <p:nvPr/>
        </p:nvSpPr>
        <p:spPr>
          <a:xfrm>
            <a:off x="5273166" y="4009644"/>
            <a:ext cx="1036319" cy="416559"/>
          </a:xfrm>
          <a:custGeom>
            <a:avLst/>
            <a:gdLst/>
            <a:ahLst/>
            <a:cxnLst/>
            <a:rect l="l" t="t" r="r" b="b"/>
            <a:pathLst>
              <a:path w="1036320" h="416560">
                <a:moveTo>
                  <a:pt x="827913" y="0"/>
                </a:moveTo>
                <a:lnTo>
                  <a:pt x="827913" y="74040"/>
                </a:lnTo>
                <a:lnTo>
                  <a:pt x="0" y="74040"/>
                </a:lnTo>
                <a:lnTo>
                  <a:pt x="0" y="342010"/>
                </a:lnTo>
                <a:lnTo>
                  <a:pt x="827913" y="342010"/>
                </a:lnTo>
                <a:lnTo>
                  <a:pt x="827913" y="416051"/>
                </a:lnTo>
                <a:lnTo>
                  <a:pt x="1035938" y="208025"/>
                </a:lnTo>
                <a:lnTo>
                  <a:pt x="827913" y="0"/>
                </a:lnTo>
                <a:close/>
              </a:path>
            </a:pathLst>
          </a:custGeom>
          <a:solidFill>
            <a:srgbClr val="4966AC"/>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object 27"/>
          <p:cNvSpPr/>
          <p:nvPr/>
        </p:nvSpPr>
        <p:spPr>
          <a:xfrm>
            <a:off x="5273166" y="4009644"/>
            <a:ext cx="1036319" cy="416559"/>
          </a:xfrm>
          <a:custGeom>
            <a:avLst/>
            <a:gdLst/>
            <a:ahLst/>
            <a:cxnLst/>
            <a:rect l="l" t="t" r="r" b="b"/>
            <a:pathLst>
              <a:path w="1036320" h="416560">
                <a:moveTo>
                  <a:pt x="0" y="74040"/>
                </a:moveTo>
                <a:lnTo>
                  <a:pt x="827913" y="74040"/>
                </a:lnTo>
                <a:lnTo>
                  <a:pt x="827913" y="0"/>
                </a:lnTo>
                <a:lnTo>
                  <a:pt x="1035938" y="208025"/>
                </a:lnTo>
                <a:lnTo>
                  <a:pt x="827913" y="416051"/>
                </a:lnTo>
                <a:lnTo>
                  <a:pt x="827913" y="342010"/>
                </a:lnTo>
                <a:lnTo>
                  <a:pt x="0" y="342010"/>
                </a:lnTo>
                <a:lnTo>
                  <a:pt x="0" y="74040"/>
                </a:lnTo>
                <a:close/>
              </a:path>
            </a:pathLst>
          </a:custGeom>
          <a:ln w="12700">
            <a:solidFill>
              <a:srgbClr val="34487C"/>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object 28"/>
          <p:cNvSpPr txBox="1"/>
          <p:nvPr/>
        </p:nvSpPr>
        <p:spPr>
          <a:xfrm>
            <a:off x="5444997" y="4108450"/>
            <a:ext cx="558800" cy="197490"/>
          </a:xfrm>
          <a:prstGeom prst="rect">
            <a:avLst/>
          </a:prstGeom>
        </p:spPr>
        <p:txBody>
          <a:bodyPr vert="horz" wrap="square" lIns="0" tIns="12700" rIns="0" bIns="0" rtlCol="0">
            <a:spAutoFit/>
          </a:bodyPr>
          <a:lstStyle/>
          <a:p>
            <a:pPr marL="12700">
              <a:lnSpc>
                <a:spcPct val="100000"/>
              </a:lnSpc>
              <a:spcBef>
                <a:spcPts val="100"/>
              </a:spcBef>
            </a:pPr>
            <a:r>
              <a:rPr sz="1200" b="1" spc="-65" dirty="0">
                <a:solidFill>
                  <a:srgbClr val="FFFFFF"/>
                </a:solidFill>
                <a:ea typeface="標楷體" panose="03000509000000000000" pitchFamily="65" charset="-120"/>
                <a:cs typeface="Times New Roman" panose="02020603050405020304" pitchFamily="18" charset="0"/>
              </a:rPr>
              <a:t>105/9/1</a:t>
            </a:r>
            <a:endParaRPr sz="1200" dirty="0">
              <a:ea typeface="標楷體" panose="03000509000000000000" pitchFamily="65" charset="-120"/>
              <a:cs typeface="Times New Roman" panose="02020603050405020304" pitchFamily="18" charset="0"/>
            </a:endParaRPr>
          </a:p>
        </p:txBody>
      </p:sp>
      <p:sp>
        <p:nvSpPr>
          <p:cNvPr id="31" name="object 31"/>
          <p:cNvSpPr txBox="1"/>
          <p:nvPr/>
        </p:nvSpPr>
        <p:spPr>
          <a:xfrm>
            <a:off x="5323713" y="3755897"/>
            <a:ext cx="863600" cy="197490"/>
          </a:xfrm>
          <a:prstGeom prst="rect">
            <a:avLst/>
          </a:prstGeom>
        </p:spPr>
        <p:txBody>
          <a:bodyPr vert="horz" wrap="square" lIns="0" tIns="12700" rIns="0" bIns="0" rtlCol="0">
            <a:spAutoFit/>
          </a:bodyPr>
          <a:lstStyle/>
          <a:p>
            <a:pPr marL="12700">
              <a:lnSpc>
                <a:spcPct val="100000"/>
              </a:lnSpc>
              <a:spcBef>
                <a:spcPts val="100"/>
              </a:spcBef>
            </a:pPr>
            <a:r>
              <a:rPr sz="1200" b="1" spc="17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(第</a:t>
            </a:r>
            <a:r>
              <a:rPr sz="1200" b="1" spc="-114"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1次送審</a:t>
            </a:r>
            <a:r>
              <a:rPr sz="1200" b="1" spc="17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object 32"/>
          <p:cNvSpPr txBox="1"/>
          <p:nvPr/>
        </p:nvSpPr>
        <p:spPr>
          <a:xfrm>
            <a:off x="5223509" y="4418838"/>
            <a:ext cx="1174750" cy="197490"/>
          </a:xfrm>
          <a:prstGeom prst="rect">
            <a:avLst/>
          </a:prstGeom>
        </p:spPr>
        <p:txBody>
          <a:bodyPr vert="horz" wrap="square" lIns="0" tIns="12700" rIns="0" bIns="0" rtlCol="0">
            <a:spAutoFit/>
          </a:bodyPr>
          <a:lstStyle/>
          <a:p>
            <a:pPr marL="12700">
              <a:lnSpc>
                <a:spcPct val="100000"/>
              </a:lnSpc>
              <a:spcBef>
                <a:spcPts val="100"/>
              </a:spcBef>
            </a:pPr>
            <a:r>
              <a:rPr sz="1200" b="1" spc="180"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a:t>
            </a:r>
            <a:r>
              <a:rPr sz="1200" b="1" spc="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第</a:t>
            </a:r>
            <a:r>
              <a:rPr sz="1200" b="1" spc="0"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2</a:t>
            </a:r>
            <a:r>
              <a:rPr sz="1200" b="1" spc="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次</a:t>
            </a:r>
            <a:r>
              <a:rPr sz="12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重新送審</a:t>
            </a:r>
            <a:r>
              <a:rPr sz="1200" b="1" spc="175" dirty="0">
                <a:solidFill>
                  <a:srgbClr val="243355"/>
                </a:solidFill>
                <a:latin typeface="Times New Roman" panose="02020603050405020304" pitchFamily="18" charset="0"/>
                <a:ea typeface="標楷體" panose="03000509000000000000" pitchFamily="65" charset="-120"/>
                <a:cs typeface="Times New Roman" panose="02020603050405020304" pitchFamily="18" charset="0"/>
              </a:rPr>
              <a:t>)</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object 33"/>
          <p:cNvSpPr/>
          <p:nvPr/>
        </p:nvSpPr>
        <p:spPr>
          <a:xfrm>
            <a:off x="5268467" y="4814951"/>
            <a:ext cx="1036319" cy="415925"/>
          </a:xfrm>
          <a:custGeom>
            <a:avLst/>
            <a:gdLst/>
            <a:ahLst/>
            <a:cxnLst/>
            <a:rect l="l" t="t" r="r" b="b"/>
            <a:pathLst>
              <a:path w="1036320" h="415925">
                <a:moveTo>
                  <a:pt x="827913" y="0"/>
                </a:moveTo>
                <a:lnTo>
                  <a:pt x="827913" y="73913"/>
                </a:lnTo>
                <a:lnTo>
                  <a:pt x="0" y="73913"/>
                </a:lnTo>
                <a:lnTo>
                  <a:pt x="0" y="342011"/>
                </a:lnTo>
                <a:lnTo>
                  <a:pt x="827913" y="342011"/>
                </a:lnTo>
                <a:lnTo>
                  <a:pt x="827913" y="415925"/>
                </a:lnTo>
                <a:lnTo>
                  <a:pt x="1035939" y="208025"/>
                </a:lnTo>
                <a:lnTo>
                  <a:pt x="827913" y="0"/>
                </a:lnTo>
                <a:close/>
              </a:path>
            </a:pathLst>
          </a:custGeom>
          <a:solidFill>
            <a:srgbClr val="4966AC"/>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object 34"/>
          <p:cNvSpPr/>
          <p:nvPr/>
        </p:nvSpPr>
        <p:spPr>
          <a:xfrm>
            <a:off x="5268467" y="4814951"/>
            <a:ext cx="1036319" cy="415925"/>
          </a:xfrm>
          <a:custGeom>
            <a:avLst/>
            <a:gdLst/>
            <a:ahLst/>
            <a:cxnLst/>
            <a:rect l="l" t="t" r="r" b="b"/>
            <a:pathLst>
              <a:path w="1036320" h="415925">
                <a:moveTo>
                  <a:pt x="0" y="73913"/>
                </a:moveTo>
                <a:lnTo>
                  <a:pt x="827913" y="73913"/>
                </a:lnTo>
                <a:lnTo>
                  <a:pt x="827913" y="0"/>
                </a:lnTo>
                <a:lnTo>
                  <a:pt x="1035939" y="208025"/>
                </a:lnTo>
                <a:lnTo>
                  <a:pt x="827913" y="415925"/>
                </a:lnTo>
                <a:lnTo>
                  <a:pt x="827913" y="342011"/>
                </a:lnTo>
                <a:lnTo>
                  <a:pt x="0" y="342011"/>
                </a:lnTo>
                <a:lnTo>
                  <a:pt x="0" y="73913"/>
                </a:lnTo>
                <a:close/>
              </a:path>
            </a:pathLst>
          </a:custGeom>
          <a:ln w="12700">
            <a:solidFill>
              <a:srgbClr val="34487C"/>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object 35"/>
          <p:cNvSpPr txBox="1"/>
          <p:nvPr/>
        </p:nvSpPr>
        <p:spPr>
          <a:xfrm>
            <a:off x="5402071" y="4913757"/>
            <a:ext cx="635000" cy="197490"/>
          </a:xfrm>
          <a:prstGeom prst="rect">
            <a:avLst/>
          </a:prstGeom>
        </p:spPr>
        <p:txBody>
          <a:bodyPr vert="horz" wrap="square" lIns="0" tIns="12700" rIns="0" bIns="0" rtlCol="0">
            <a:spAutoFit/>
          </a:bodyPr>
          <a:lstStyle/>
          <a:p>
            <a:pPr marL="12700">
              <a:lnSpc>
                <a:spcPct val="100000"/>
              </a:lnSpc>
              <a:spcBef>
                <a:spcPts val="100"/>
              </a:spcBef>
            </a:pPr>
            <a:r>
              <a:rPr sz="1200" b="1" spc="-70" dirty="0">
                <a:solidFill>
                  <a:srgbClr val="FFFFFF"/>
                </a:solidFill>
                <a:ea typeface="標楷體" panose="03000509000000000000" pitchFamily="65" charset="-120"/>
                <a:cs typeface="Times New Roman" panose="02020603050405020304" pitchFamily="18" charset="0"/>
              </a:rPr>
              <a:t>106/4/23</a:t>
            </a:r>
            <a:endParaRPr sz="1200" dirty="0">
              <a:ea typeface="標楷體" panose="03000509000000000000" pitchFamily="65" charset="-120"/>
              <a:cs typeface="Times New Roman" panose="02020603050405020304" pitchFamily="18" charset="0"/>
            </a:endParaRPr>
          </a:p>
        </p:txBody>
      </p:sp>
      <p:sp>
        <p:nvSpPr>
          <p:cNvPr id="36" name="object 36"/>
          <p:cNvSpPr txBox="1"/>
          <p:nvPr/>
        </p:nvSpPr>
        <p:spPr>
          <a:xfrm>
            <a:off x="5283834" y="5317363"/>
            <a:ext cx="795020" cy="182101"/>
          </a:xfrm>
          <a:prstGeom prst="rect">
            <a:avLst/>
          </a:prstGeom>
        </p:spPr>
        <p:txBody>
          <a:bodyPr vert="horz" wrap="square" lIns="0" tIns="12700" rIns="0" bIns="0" rtlCol="0">
            <a:spAutoFit/>
          </a:bodyPr>
          <a:lstStyle/>
          <a:p>
            <a:pPr marL="12700">
              <a:lnSpc>
                <a:spcPct val="100000"/>
              </a:lnSpc>
              <a:spcBef>
                <a:spcPts val="100"/>
              </a:spcBef>
            </a:pPr>
            <a:r>
              <a:rPr sz="1100" b="1" spc="160" dirty="0">
                <a:latin typeface="Times New Roman" panose="02020603050405020304" pitchFamily="18" charset="0"/>
                <a:ea typeface="標楷體" panose="03000509000000000000" pitchFamily="65" charset="-120"/>
                <a:cs typeface="Times New Roman" panose="02020603050405020304" pitchFamily="18" charset="0"/>
              </a:rPr>
              <a:t>(</a:t>
            </a:r>
            <a:r>
              <a:rPr sz="1100" b="1" dirty="0">
                <a:latin typeface="Times New Roman" panose="02020603050405020304" pitchFamily="18" charset="0"/>
                <a:ea typeface="標楷體" panose="03000509000000000000" pitchFamily="65" charset="-120"/>
                <a:cs typeface="Times New Roman" panose="02020603050405020304" pitchFamily="18" charset="0"/>
              </a:rPr>
              <a:t>第</a:t>
            </a:r>
            <a:r>
              <a:rPr sz="1100" b="1" spc="-105" dirty="0">
                <a:latin typeface="Times New Roman" panose="02020603050405020304" pitchFamily="18" charset="0"/>
                <a:ea typeface="標楷體" panose="03000509000000000000" pitchFamily="65" charset="-120"/>
                <a:cs typeface="Times New Roman" panose="02020603050405020304" pitchFamily="18" charset="0"/>
              </a:rPr>
              <a:t>3</a:t>
            </a:r>
            <a:r>
              <a:rPr sz="1100" b="1" dirty="0">
                <a:latin typeface="Times New Roman" panose="02020603050405020304" pitchFamily="18" charset="0"/>
                <a:ea typeface="標楷體" panose="03000509000000000000" pitchFamily="65" charset="-120"/>
                <a:cs typeface="Times New Roman" panose="02020603050405020304" pitchFamily="18" charset="0"/>
              </a:rPr>
              <a:t>次</a:t>
            </a:r>
            <a:r>
              <a:rPr sz="1100" b="1" spc="-15" dirty="0">
                <a:latin typeface="Times New Roman" panose="02020603050405020304" pitchFamily="18" charset="0"/>
                <a:ea typeface="標楷體" panose="03000509000000000000" pitchFamily="65" charset="-120"/>
                <a:cs typeface="Times New Roman" panose="02020603050405020304" pitchFamily="18" charset="0"/>
              </a:rPr>
              <a:t>送</a:t>
            </a:r>
            <a:r>
              <a:rPr sz="1100" b="1" dirty="0">
                <a:latin typeface="Times New Roman" panose="02020603050405020304" pitchFamily="18" charset="0"/>
                <a:ea typeface="標楷體" panose="03000509000000000000" pitchFamily="65" charset="-120"/>
                <a:cs typeface="Times New Roman" panose="02020603050405020304" pitchFamily="18" charset="0"/>
              </a:rPr>
              <a:t>審</a:t>
            </a:r>
            <a:r>
              <a:rPr sz="1100" b="1" spc="160" dirty="0">
                <a:latin typeface="Times New Roman" panose="02020603050405020304" pitchFamily="18" charset="0"/>
                <a:ea typeface="標楷體" panose="03000509000000000000" pitchFamily="65" charset="-120"/>
                <a:cs typeface="Times New Roman" panose="02020603050405020304" pitchFamily="18" charset="0"/>
              </a:rPr>
              <a:t>)</a:t>
            </a:r>
            <a:endParaRPr sz="11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object 45"/>
          <p:cNvSpPr/>
          <p:nvPr/>
        </p:nvSpPr>
        <p:spPr>
          <a:xfrm>
            <a:off x="5244210" y="5795873"/>
            <a:ext cx="1036319" cy="416559"/>
          </a:xfrm>
          <a:custGeom>
            <a:avLst/>
            <a:gdLst/>
            <a:ahLst/>
            <a:cxnLst/>
            <a:rect l="l" t="t" r="r" b="b"/>
            <a:pathLst>
              <a:path w="1036320" h="416560">
                <a:moveTo>
                  <a:pt x="827913" y="0"/>
                </a:moveTo>
                <a:lnTo>
                  <a:pt x="827913" y="73977"/>
                </a:lnTo>
                <a:lnTo>
                  <a:pt x="0" y="73977"/>
                </a:lnTo>
                <a:lnTo>
                  <a:pt x="0" y="342023"/>
                </a:lnTo>
                <a:lnTo>
                  <a:pt x="827913" y="342023"/>
                </a:lnTo>
                <a:lnTo>
                  <a:pt x="827913" y="416001"/>
                </a:lnTo>
                <a:lnTo>
                  <a:pt x="1035812" y="208000"/>
                </a:lnTo>
                <a:lnTo>
                  <a:pt x="827913" y="0"/>
                </a:lnTo>
                <a:close/>
              </a:path>
            </a:pathLst>
          </a:custGeom>
          <a:solidFill>
            <a:srgbClr val="4966AC"/>
          </a:solidFill>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object 46"/>
          <p:cNvSpPr/>
          <p:nvPr/>
        </p:nvSpPr>
        <p:spPr>
          <a:xfrm>
            <a:off x="5244210" y="5795873"/>
            <a:ext cx="1036319" cy="416559"/>
          </a:xfrm>
          <a:custGeom>
            <a:avLst/>
            <a:gdLst/>
            <a:ahLst/>
            <a:cxnLst/>
            <a:rect l="l" t="t" r="r" b="b"/>
            <a:pathLst>
              <a:path w="1036320" h="416560">
                <a:moveTo>
                  <a:pt x="0" y="73977"/>
                </a:moveTo>
                <a:lnTo>
                  <a:pt x="827913" y="73977"/>
                </a:lnTo>
                <a:lnTo>
                  <a:pt x="827913" y="0"/>
                </a:lnTo>
                <a:lnTo>
                  <a:pt x="1035812" y="208000"/>
                </a:lnTo>
                <a:lnTo>
                  <a:pt x="827913" y="416001"/>
                </a:lnTo>
                <a:lnTo>
                  <a:pt x="827913" y="342023"/>
                </a:lnTo>
                <a:lnTo>
                  <a:pt x="0" y="342023"/>
                </a:lnTo>
                <a:lnTo>
                  <a:pt x="0" y="73977"/>
                </a:lnTo>
                <a:close/>
              </a:path>
            </a:pathLst>
          </a:custGeom>
          <a:ln w="12700">
            <a:solidFill>
              <a:srgbClr val="34487C"/>
            </a:solidFill>
          </a:ln>
        </p:spPr>
        <p:txBody>
          <a:bodyPr wrap="square" lIns="0" tIns="0" rIns="0" bIns="0" rtlCol="0"/>
          <a:lstStyle/>
          <a:p>
            <a:endParaRPr>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object 47"/>
          <p:cNvSpPr txBox="1"/>
          <p:nvPr/>
        </p:nvSpPr>
        <p:spPr>
          <a:xfrm>
            <a:off x="5682741" y="5894933"/>
            <a:ext cx="101600"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object 48"/>
          <p:cNvSpPr txBox="1"/>
          <p:nvPr/>
        </p:nvSpPr>
        <p:spPr>
          <a:xfrm>
            <a:off x="5587746" y="6376822"/>
            <a:ext cx="15119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謝謝衛福部</a:t>
            </a:r>
            <a:r>
              <a:rPr sz="1800" b="1" spc="25" dirty="0">
                <a:solidFill>
                  <a:srgbClr val="00AF50"/>
                </a:solidFill>
                <a:latin typeface="Times New Roman" panose="02020603050405020304" pitchFamily="18" charset="0"/>
                <a:ea typeface="標楷體" panose="03000509000000000000" pitchFamily="65" charset="-120"/>
                <a:cs typeface="Times New Roman" panose="02020603050405020304" pitchFamily="18" charset="0"/>
              </a:rPr>
              <a:t>!!!</a:t>
            </a:r>
            <a:endParaRPr sz="1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 name="object 49"/>
          <p:cNvSpPr txBox="1"/>
          <p:nvPr/>
        </p:nvSpPr>
        <p:spPr>
          <a:xfrm>
            <a:off x="8333358" y="6427114"/>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panose="02020603050405020304" pitchFamily="18" charset="0"/>
                <a:ea typeface="標楷體" panose="03000509000000000000" pitchFamily="65" charset="-120"/>
                <a:cs typeface="Times New Roman" panose="02020603050405020304" pitchFamily="18" charset="0"/>
              </a:rPr>
              <a:t>9</a:t>
            </a:r>
            <a:endParaRPr sz="1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 name="文字版面配置區 3"/>
          <p:cNvSpPr>
            <a:spLocks noGrp="1"/>
          </p:cNvSpPr>
          <p:nvPr/>
        </p:nvSpPr>
        <p:spPr>
          <a:xfrm>
            <a:off x="951332" y="3429000"/>
            <a:ext cx="2198391" cy="2244392"/>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35717" tIns="35717" rIns="35717" bIns="35717" anchor="ctr">
            <a:noAutofit/>
          </a:bodyPr>
          <a:lstStyle>
            <a:lvl1pPr marL="444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187508" indent="-187508">
              <a:spcBef>
                <a:spcPts val="1055"/>
              </a:spcBef>
              <a:buSzPct val="70000"/>
            </a:pPr>
            <a:r>
              <a:rPr lang="en-US" altLang="zh-TW" sz="1400" b="1" dirty="0">
                <a:latin typeface="標楷體" panose="03000509000000000000" pitchFamily="65" charset="-120"/>
              </a:rPr>
              <a:t>102/6/25(</a:t>
            </a:r>
            <a:r>
              <a:rPr lang="zh-TW" altLang="en-US" sz="1400" b="1" dirty="0">
                <a:latin typeface="標楷體" panose="03000509000000000000" pitchFamily="65" charset="-120"/>
              </a:rPr>
              <a:t>第</a:t>
            </a:r>
            <a:r>
              <a:rPr lang="en-US" altLang="zh-TW" sz="1400" b="1" dirty="0">
                <a:latin typeface="標楷體" panose="03000509000000000000" pitchFamily="65" charset="-120"/>
              </a:rPr>
              <a:t>1</a:t>
            </a:r>
            <a:r>
              <a:rPr lang="zh-TW" altLang="en-US" sz="1400" b="1" dirty="0">
                <a:latin typeface="標楷體" panose="03000509000000000000" pitchFamily="65" charset="-120"/>
              </a:rPr>
              <a:t>次審查</a:t>
            </a:r>
            <a:r>
              <a:rPr lang="en-US" altLang="zh-TW" sz="1400" b="1" dirty="0">
                <a:latin typeface="標楷體" panose="03000509000000000000" pitchFamily="65" charset="-120"/>
              </a:rPr>
              <a:t>)</a:t>
            </a:r>
          </a:p>
          <a:p>
            <a:pPr marL="187508" indent="-187508">
              <a:spcBef>
                <a:spcPts val="1055"/>
              </a:spcBef>
              <a:buSzPct val="70000"/>
            </a:pPr>
            <a:r>
              <a:rPr lang="en-US" altLang="zh-TW" sz="1400" b="1" dirty="0">
                <a:latin typeface="標楷體" panose="03000509000000000000" pitchFamily="65" charset="-120"/>
              </a:rPr>
              <a:t>102/12/3(</a:t>
            </a:r>
            <a:r>
              <a:rPr lang="zh-TW" altLang="en-US" sz="1400" b="1" dirty="0">
                <a:latin typeface="標楷體" panose="03000509000000000000" pitchFamily="65" charset="-120"/>
              </a:rPr>
              <a:t>第</a:t>
            </a:r>
            <a:r>
              <a:rPr lang="en-US" altLang="zh-TW" sz="1400" b="1" dirty="0">
                <a:latin typeface="標楷體" panose="03000509000000000000" pitchFamily="65" charset="-120"/>
              </a:rPr>
              <a:t>2</a:t>
            </a:r>
            <a:r>
              <a:rPr lang="zh-TW" altLang="en-US" sz="1400" b="1" dirty="0">
                <a:latin typeface="標楷體" panose="03000509000000000000" pitchFamily="65" charset="-120"/>
              </a:rPr>
              <a:t>次審查</a:t>
            </a:r>
            <a:r>
              <a:rPr lang="en-US" altLang="zh-TW" sz="1400" b="1" dirty="0">
                <a:latin typeface="標楷體" panose="03000509000000000000" pitchFamily="65" charset="-120"/>
              </a:rPr>
              <a:t>)</a:t>
            </a:r>
          </a:p>
          <a:p>
            <a:pPr marL="187508" indent="-187508">
              <a:spcBef>
                <a:spcPts val="1055"/>
              </a:spcBef>
              <a:buSzPct val="70000"/>
            </a:pPr>
            <a:r>
              <a:rPr lang="en-US" altLang="zh-TW" sz="1400" b="1" dirty="0">
                <a:solidFill>
                  <a:srgbClr val="B04026"/>
                </a:solidFill>
                <a:latin typeface="標楷體" panose="03000509000000000000" pitchFamily="65" charset="-120"/>
              </a:rPr>
              <a:t>103/8/6</a:t>
            </a:r>
          </a:p>
          <a:p>
            <a:pPr marL="0" indent="0">
              <a:spcBef>
                <a:spcPts val="281"/>
              </a:spcBef>
              <a:buSzPct val="70000"/>
              <a:buNone/>
            </a:pPr>
            <a:r>
              <a:rPr lang="zh-TW" altLang="en-US" sz="1400" b="1" dirty="0">
                <a:solidFill>
                  <a:srgbClr val="B04026"/>
                </a:solidFill>
                <a:latin typeface="標楷體" panose="03000509000000000000" pitchFamily="65" charset="-120"/>
              </a:rPr>
              <a:t>  </a:t>
            </a:r>
            <a:r>
              <a:rPr lang="en-US" altLang="zh-TW" sz="1400" b="1" dirty="0">
                <a:solidFill>
                  <a:srgbClr val="B04026"/>
                </a:solidFill>
                <a:latin typeface="標楷體" panose="03000509000000000000" pitchFamily="65" charset="-120"/>
              </a:rPr>
              <a:t>(</a:t>
            </a:r>
            <a:r>
              <a:rPr lang="zh-TW" altLang="en-US" sz="1400" b="1" dirty="0">
                <a:solidFill>
                  <a:srgbClr val="B04026"/>
                </a:solidFill>
                <a:latin typeface="標楷體" panose="03000509000000000000" pitchFamily="65" charset="-120"/>
              </a:rPr>
              <a:t>核定公衛師列專技人員</a:t>
            </a:r>
            <a:r>
              <a:rPr lang="en-US" altLang="zh-TW" sz="1400" b="1" dirty="0">
                <a:solidFill>
                  <a:srgbClr val="B04026"/>
                </a:solidFill>
                <a:latin typeface="標楷體" panose="03000509000000000000" pitchFamily="65" charset="-120"/>
              </a:rPr>
              <a:t>)</a:t>
            </a:r>
          </a:p>
          <a:p>
            <a:pPr marL="187508" indent="-187508">
              <a:spcBef>
                <a:spcPts val="1055"/>
              </a:spcBef>
              <a:buSzPct val="70000"/>
            </a:pPr>
            <a:r>
              <a:rPr lang="en-US" altLang="zh-TW" sz="1400" b="1" dirty="0">
                <a:solidFill>
                  <a:srgbClr val="B04026"/>
                </a:solidFill>
                <a:latin typeface="標楷體" panose="03000509000000000000" pitchFamily="65" charset="-120"/>
              </a:rPr>
              <a:t>103/8/21</a:t>
            </a:r>
          </a:p>
          <a:p>
            <a:pPr marL="0" indent="0">
              <a:spcBef>
                <a:spcPts val="281"/>
              </a:spcBef>
              <a:buSzPct val="70000"/>
              <a:buNone/>
            </a:pPr>
            <a:r>
              <a:rPr lang="zh-TW" altLang="en-US" sz="1400" b="1" dirty="0">
                <a:solidFill>
                  <a:srgbClr val="B04026"/>
                </a:solidFill>
                <a:latin typeface="標楷體" panose="03000509000000000000" pitchFamily="65" charset="-120"/>
              </a:rPr>
              <a:t>  考試院院會通過</a:t>
            </a:r>
          </a:p>
        </p:txBody>
      </p:sp>
      <p:sp>
        <p:nvSpPr>
          <p:cNvPr id="52" name="文字版面配置區 3"/>
          <p:cNvSpPr>
            <a:spLocks noGrp="1"/>
          </p:cNvSpPr>
          <p:nvPr/>
        </p:nvSpPr>
        <p:spPr>
          <a:xfrm>
            <a:off x="3260776" y="3316644"/>
            <a:ext cx="1951614" cy="2431308"/>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35717" tIns="35717" rIns="35717" bIns="35717" anchor="ctr">
            <a:normAutofit/>
          </a:bodyPr>
          <a:lstStyle>
            <a:lvl1pPr marL="444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187508" indent="-187508">
              <a:spcBef>
                <a:spcPts val="1055"/>
              </a:spcBef>
              <a:buSzPct val="70000"/>
            </a:pPr>
            <a:r>
              <a:rPr lang="en-US" altLang="zh-TW" sz="1400" b="1" dirty="0">
                <a:latin typeface="Calibri" panose="020F0502020204030204" pitchFamily="34" charset="0"/>
              </a:rPr>
              <a:t>104/5/14</a:t>
            </a:r>
          </a:p>
          <a:p>
            <a:pPr marL="187508" lvl="1" indent="0">
              <a:spcBef>
                <a:spcPts val="281"/>
              </a:spcBef>
              <a:buSzPct val="70000"/>
              <a:buNone/>
            </a:pPr>
            <a:r>
              <a:rPr lang="en-US" altLang="zh-TW" sz="1400" b="1" dirty="0">
                <a:latin typeface="Calibri" panose="020F0502020204030204" pitchFamily="34" charset="0"/>
              </a:rPr>
              <a:t>(</a:t>
            </a:r>
            <a:r>
              <a:rPr lang="zh-TW" altLang="en-US" sz="1400" b="1" dirty="0">
                <a:latin typeface="Calibri" panose="020F0502020204030204" pitchFamily="34" charset="0"/>
              </a:rPr>
              <a:t>醫事司邀請衛福部法規會委員及本學會進行公共衛生師法草案專家研商會議</a:t>
            </a:r>
            <a:r>
              <a:rPr lang="en-US" altLang="zh-TW" sz="1400" b="1" dirty="0">
                <a:latin typeface="Calibri" panose="020F0502020204030204" pitchFamily="34" charset="0"/>
              </a:rPr>
              <a:t>)</a:t>
            </a:r>
          </a:p>
          <a:p>
            <a:pPr marL="187508" indent="-187508">
              <a:spcBef>
                <a:spcPts val="1055"/>
              </a:spcBef>
              <a:buSzPct val="70000"/>
            </a:pPr>
            <a:r>
              <a:rPr lang="en-US" altLang="zh-TW" sz="1400" b="1" dirty="0">
                <a:solidFill>
                  <a:srgbClr val="B04026"/>
                </a:solidFill>
                <a:latin typeface="Calibri" panose="020F0502020204030204" pitchFamily="34" charset="0"/>
              </a:rPr>
              <a:t>104/10/2</a:t>
            </a:r>
          </a:p>
          <a:p>
            <a:pPr marL="187508" indent="0">
              <a:buSzPct val="70000"/>
              <a:buNone/>
            </a:pPr>
            <a:r>
              <a:rPr lang="zh-TW" altLang="en-US" sz="1400" b="1" dirty="0">
                <a:solidFill>
                  <a:srgbClr val="B04026"/>
                </a:solidFill>
                <a:latin typeface="Calibri" panose="020F0502020204030204" pitchFamily="34" charset="0"/>
              </a:rPr>
              <a:t>法規會通過「公共衛生師法」</a:t>
            </a:r>
          </a:p>
        </p:txBody>
      </p:sp>
      <p:sp>
        <p:nvSpPr>
          <p:cNvPr id="53" name="文字版面配置區 3"/>
          <p:cNvSpPr>
            <a:spLocks noGrp="1"/>
          </p:cNvSpPr>
          <p:nvPr/>
        </p:nvSpPr>
        <p:spPr>
          <a:xfrm>
            <a:off x="6522209" y="3174929"/>
            <a:ext cx="2515113" cy="83471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35717" tIns="35717" rIns="35717" bIns="35717" anchor="ctr">
            <a:normAutofit fontScale="92500" lnSpcReduction="10000"/>
          </a:bodyPr>
          <a:lstStyle>
            <a:lvl1pPr marL="444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160721" indent="-160721">
              <a:spcBef>
                <a:spcPts val="1055"/>
              </a:spcBef>
              <a:buSzPct val="70000"/>
            </a:pPr>
            <a:r>
              <a:rPr lang="en-US" altLang="zh-TW" sz="1700" b="1" dirty="0">
                <a:latin typeface="Calibri" panose="020F0502020204030204" pitchFamily="34" charset="0"/>
              </a:rPr>
              <a:t>104/12/31</a:t>
            </a:r>
          </a:p>
          <a:p>
            <a:pPr marL="0" indent="0">
              <a:spcBef>
                <a:spcPts val="281"/>
              </a:spcBef>
              <a:buSzPct val="70000"/>
              <a:buNone/>
            </a:pPr>
            <a:r>
              <a:rPr lang="zh-TW" altLang="en-US" sz="1700" b="1" dirty="0">
                <a:latin typeface="Calibri" panose="020F0502020204030204" pitchFamily="34" charset="0"/>
              </a:rPr>
              <a:t>   審議公衛師草案</a:t>
            </a:r>
            <a:endParaRPr lang="en-US" altLang="zh-TW" sz="1700" b="1" dirty="0">
              <a:latin typeface="Calibri" panose="020F0502020204030204" pitchFamily="34" charset="0"/>
            </a:endParaRPr>
          </a:p>
          <a:p>
            <a:pPr marL="0" indent="0">
              <a:spcBef>
                <a:spcPts val="281"/>
              </a:spcBef>
              <a:buSzPct val="70000"/>
              <a:buNone/>
            </a:pPr>
            <a:r>
              <a:rPr lang="en-US" altLang="zh-TW" sz="1100" b="1" dirty="0">
                <a:latin typeface="Calibri" panose="020F0502020204030204" pitchFamily="34" charset="0"/>
              </a:rPr>
              <a:t>(</a:t>
            </a:r>
            <a:r>
              <a:rPr lang="zh-TW" altLang="en-US" sz="1100" b="1" dirty="0">
                <a:latin typeface="Calibri" panose="020F0502020204030204" pitchFamily="34" charset="0"/>
              </a:rPr>
              <a:t>補充是否與相關團體意見溝通</a:t>
            </a:r>
            <a:r>
              <a:rPr lang="en-US" altLang="zh-TW" sz="1100" b="1" dirty="0">
                <a:latin typeface="Calibri" panose="020F0502020204030204" pitchFamily="34" charset="0"/>
              </a:rPr>
              <a:t>)</a:t>
            </a:r>
            <a:endParaRPr lang="zh-TW" altLang="en-US" sz="1100" b="1" dirty="0">
              <a:latin typeface="Calibri" panose="020F0502020204030204" pitchFamily="34" charset="0"/>
            </a:endParaRPr>
          </a:p>
        </p:txBody>
      </p:sp>
      <p:sp>
        <p:nvSpPr>
          <p:cNvPr id="54" name="文字版面配置區 3"/>
          <p:cNvSpPr>
            <a:spLocks noGrp="1"/>
          </p:cNvSpPr>
          <p:nvPr/>
        </p:nvSpPr>
        <p:spPr>
          <a:xfrm>
            <a:off x="6449641" y="4033211"/>
            <a:ext cx="2405900" cy="72117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35717" tIns="35717" rIns="35717" bIns="35717" anchor="ctr">
            <a:normAutofit fontScale="85000" lnSpcReduction="20000"/>
          </a:bodyPr>
          <a:lstStyle>
            <a:lvl1pPr marL="444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160721" indent="-160721">
              <a:spcBef>
                <a:spcPts val="1055"/>
              </a:spcBef>
              <a:buSzPct val="70000"/>
            </a:pPr>
            <a:r>
              <a:rPr lang="zh-TW" altLang="en-US" sz="1400" b="1" dirty="0">
                <a:solidFill>
                  <a:srgbClr val="B04026"/>
                </a:solidFill>
                <a:latin typeface="Calibri" panose="020F0502020204030204" pitchFamily="34" charset="0"/>
              </a:rPr>
              <a:t>請醫事司與相關團體意見溝通</a:t>
            </a:r>
            <a:endParaRPr lang="en-US" altLang="zh-TW" sz="1400" b="1" dirty="0">
              <a:solidFill>
                <a:srgbClr val="B04026"/>
              </a:solidFill>
              <a:latin typeface="Calibri" panose="020F0502020204030204" pitchFamily="34" charset="0"/>
            </a:endParaRPr>
          </a:p>
          <a:p>
            <a:pPr marL="160721" indent="-160721">
              <a:spcBef>
                <a:spcPts val="1055"/>
              </a:spcBef>
              <a:buSzPct val="70000"/>
            </a:pPr>
            <a:r>
              <a:rPr lang="en-US" altLang="zh-TW" sz="1400" b="1" dirty="0">
                <a:solidFill>
                  <a:srgbClr val="B04026"/>
                </a:solidFill>
                <a:latin typeface="Calibri" panose="020F0502020204030204" pitchFamily="34" charset="0"/>
              </a:rPr>
              <a:t>105/12/27</a:t>
            </a:r>
            <a:r>
              <a:rPr lang="zh-TW" altLang="en-US" sz="1400" b="1" dirty="0">
                <a:solidFill>
                  <a:srgbClr val="B04026"/>
                </a:solidFill>
                <a:latin typeface="Calibri" panose="020F0502020204030204" pitchFamily="34" charset="0"/>
              </a:rPr>
              <a:t>召開「公共衛生師法」草案研商</a:t>
            </a:r>
            <a:endParaRPr lang="en-US" altLang="zh-TW" sz="1400" b="1" dirty="0">
              <a:solidFill>
                <a:srgbClr val="B04026"/>
              </a:solidFill>
              <a:latin typeface="Calibri" panose="020F0502020204030204" pitchFamily="34" charset="0"/>
            </a:endParaRPr>
          </a:p>
        </p:txBody>
      </p:sp>
      <p:sp>
        <p:nvSpPr>
          <p:cNvPr id="55" name="文字版面配置區 3"/>
          <p:cNvSpPr>
            <a:spLocks noGrp="1"/>
          </p:cNvSpPr>
          <p:nvPr/>
        </p:nvSpPr>
        <p:spPr>
          <a:xfrm>
            <a:off x="6437164" y="4759432"/>
            <a:ext cx="2600156" cy="140769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35717" tIns="35717" rIns="35717" bIns="35717" anchor="ctr">
            <a:normAutofit fontScale="25000" lnSpcReduction="20000"/>
          </a:bodyPr>
          <a:lstStyle>
            <a:lvl1pPr marL="444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6"/>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6"/>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0" indent="0">
              <a:spcBef>
                <a:spcPts val="281"/>
              </a:spcBef>
              <a:buSzPct val="70000"/>
              <a:buNone/>
            </a:pPr>
            <a:r>
              <a:rPr lang="zh-TW" altLang="en-US" sz="1800" b="1" dirty="0">
                <a:latin typeface="Calibri" panose="020F0502020204030204" pitchFamily="34" charset="0"/>
              </a:rPr>
              <a:t>  </a:t>
            </a:r>
            <a:endParaRPr lang="zh-TW" altLang="en-US" sz="1100" b="1" dirty="0">
              <a:latin typeface="Calibri" panose="020F0502020204030204" pitchFamily="34" charset="0"/>
            </a:endParaRPr>
          </a:p>
          <a:p>
            <a:pPr marL="160721" indent="-160721">
              <a:spcBef>
                <a:spcPts val="1055"/>
              </a:spcBef>
              <a:buSzPct val="70000"/>
            </a:pPr>
            <a:r>
              <a:rPr lang="en-US" altLang="zh-TW" sz="5100" b="1" dirty="0">
                <a:latin typeface="Calibri" panose="020F0502020204030204" pitchFamily="34" charset="0"/>
              </a:rPr>
              <a:t>5/18</a:t>
            </a:r>
            <a:r>
              <a:rPr lang="zh-TW" altLang="en-US" sz="5100" b="1" dirty="0">
                <a:latin typeface="Calibri" panose="020F0502020204030204" pitchFamily="34" charset="0"/>
              </a:rPr>
              <a:t> 行政院函衛福部，</a:t>
            </a:r>
            <a:r>
              <a:rPr lang="en-US" altLang="zh-TW" sz="5100" b="1" dirty="0">
                <a:latin typeface="Calibri" panose="020F0502020204030204" pitchFamily="34" charset="0"/>
              </a:rPr>
              <a:t>6/5</a:t>
            </a:r>
            <a:r>
              <a:rPr lang="zh-TW" altLang="en-US" sz="5100" b="1" dirty="0">
                <a:latin typeface="Calibri" panose="020F0502020204030204" pitchFamily="34" charset="0"/>
              </a:rPr>
              <a:t>衛福部函請學會針對行政院意見，</a:t>
            </a:r>
            <a:r>
              <a:rPr lang="en-US" altLang="zh-TW" sz="5100" b="1" dirty="0">
                <a:latin typeface="Calibri" panose="020F0502020204030204" pitchFamily="34" charset="0"/>
              </a:rPr>
              <a:t>6/30</a:t>
            </a:r>
            <a:r>
              <a:rPr lang="zh-TW" altLang="en-US" sz="5100" b="1" dirty="0">
                <a:latin typeface="Calibri" panose="020F0502020204030204" pitchFamily="34" charset="0"/>
              </a:rPr>
              <a:t>前補充說明公共衛生師之業務是否具專屬不可替代性？</a:t>
            </a:r>
            <a:r>
              <a:rPr lang="en-US" altLang="zh-TW" sz="5100" b="1" dirty="0">
                <a:latin typeface="Calibri" panose="020F0502020204030204" pitchFamily="34" charset="0"/>
              </a:rPr>
              <a:t>6/28</a:t>
            </a:r>
            <a:r>
              <a:rPr lang="zh-TW" altLang="en-US" sz="5100" b="1" dirty="0">
                <a:latin typeface="Calibri" panose="020F0502020204030204" pitchFamily="34" charset="0"/>
              </a:rPr>
              <a:t>本會函衛福部</a:t>
            </a:r>
            <a:endParaRPr lang="en-US" altLang="zh-TW" sz="5100" b="1" dirty="0">
              <a:latin typeface="Calibri" panose="020F0502020204030204" pitchFamily="34" charset="0"/>
            </a:endParaRPr>
          </a:p>
          <a:p>
            <a:pPr marL="160721" indent="-160721">
              <a:spcBef>
                <a:spcPts val="1055"/>
              </a:spcBef>
              <a:buSzPct val="70000"/>
            </a:pPr>
            <a:r>
              <a:rPr lang="en-US" altLang="zh-TW" sz="5100" b="1" dirty="0">
                <a:latin typeface="Calibri" panose="020F0502020204030204" pitchFamily="34" charset="0"/>
              </a:rPr>
              <a:t>9/18</a:t>
            </a:r>
            <a:r>
              <a:rPr lang="zh-TW" altLang="en-US" sz="5100" b="1" dirty="0">
                <a:latin typeface="Calibri" panose="020F0502020204030204" pitchFamily="34" charset="0"/>
              </a:rPr>
              <a:t>衛福部通知修正內容</a:t>
            </a:r>
          </a:p>
          <a:p>
            <a:pPr>
              <a:buSzPct val="70000"/>
            </a:pPr>
            <a:endParaRPr lang="zh-TW" altLang="en-US" sz="1800" dirty="0">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353C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TotalTime>
  <Words>1195</Words>
  <Application>Microsoft Office PowerPoint</Application>
  <PresentationFormat>如螢幕大小 (4:3)</PresentationFormat>
  <Paragraphs>330</Paragraphs>
  <Slides>20</Slides>
  <Notes>1</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Theme</vt:lpstr>
      <vt:lpstr>2017年台灣公共衛生學會、台灣流行病學學會、 台灣事故傷害預防與安全促進學會、台灣癌症登記學會、 台灣健康保險學會</vt:lpstr>
      <vt:lpstr>致謝</vt:lpstr>
      <vt:lpstr>貴賓</vt:lpstr>
      <vt:lpstr>公衛聯合年會近五年與會人數</vt:lpstr>
      <vt:lpstr>年會發表篇數</vt:lpstr>
      <vt:lpstr>與國際公衛組織之交流</vt:lpstr>
      <vt:lpstr>公衛跨校交流</vt:lpstr>
      <vt:lpstr>歷年報考人數及通過率</vt:lpstr>
      <vt:lpstr>公共衛生師法的推動歷程</vt:lpstr>
      <vt:lpstr>考：考選部考試科目修正草案</vt:lpstr>
      <vt:lpstr>未來八年台灣面對的環境</vt:lpstr>
      <vt:lpstr>永續發展與公共衛生  Sustainable Development and Public Health</vt:lpstr>
      <vt:lpstr>PowerPoint 簡報</vt:lpstr>
      <vt:lpstr>The 17 SDGs</vt:lpstr>
      <vt:lpstr>永續發展與公共衛生 Sustainable Development  and Public Health</vt:lpstr>
      <vt:lpstr>PowerPoint 簡報</vt:lpstr>
      <vt:lpstr>SDG3 (good   health) + SDG11</vt:lpstr>
      <vt:lpstr>PowerPoint 簡報</vt:lpstr>
      <vt:lpstr>三段五級的資源配置 高齡社會白皮書 (2015/10/13)</vt:lpstr>
      <vt:lpstr>Health &amp; SDGs    (Sustainable Development Goals, 2016-2030)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11</cp:revision>
  <dcterms:created xsi:type="dcterms:W3CDTF">2017-11-21T10:15:32Z</dcterms:created>
  <dcterms:modified xsi:type="dcterms:W3CDTF">2017-11-27T08:16:32Z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2017-10-31T00:00:00Z</vt:filetime>
  </property>
  <property fmtid="{D5CDD505-2E9C-101B-9397-08002B2CF9AE}" pid="3" name="Creator">
    <vt:lpwstr>Microsoft® PowerPoint® 2010</vt:lpwstr>
  </property>
  <property fmtid="{D5CDD505-2E9C-101B-9397-08002B2CF9AE}" pid="4" name="LastSaved">
    <vt:filetime>2017-11-21T00:00:00Z</vt:filetime>
  </property>
</Properties>
</file>